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337B48-4CF3-1AA9-51A4-2FEAE18C4F7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F7E9A7F-BB68-928A-741D-0FBC0823CE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866A190-D69A-D24D-A5BF-6E8EC7474380}"/>
              </a:ext>
            </a:extLst>
          </p:cNvPr>
          <p:cNvSpPr>
            <a:spLocks noGrp="1"/>
          </p:cNvSpPr>
          <p:nvPr>
            <p:ph type="dt" sz="half" idx="10"/>
          </p:nvPr>
        </p:nvSpPr>
        <p:spPr/>
        <p:txBody>
          <a:bodyPr/>
          <a:lstStyle/>
          <a:p>
            <a:fld id="{A18920EC-02F3-4332-9287-EF3281F41128}" type="datetimeFigureOut">
              <a:rPr kumimoji="1" lang="ja-JP" altLang="en-US" smtClean="0"/>
              <a:t>2024/3/13</a:t>
            </a:fld>
            <a:endParaRPr kumimoji="1" lang="ja-JP" altLang="en-US"/>
          </a:p>
        </p:txBody>
      </p:sp>
      <p:sp>
        <p:nvSpPr>
          <p:cNvPr id="5" name="フッター プレースホルダー 4">
            <a:extLst>
              <a:ext uri="{FF2B5EF4-FFF2-40B4-BE49-F238E27FC236}">
                <a16:creationId xmlns:a16="http://schemas.microsoft.com/office/drawing/2014/main" id="{AE95DA0C-BE20-C6D1-4263-DD0AFD5331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B55ABB-3403-5F0F-4298-DD14185ECA25}"/>
              </a:ext>
            </a:extLst>
          </p:cNvPr>
          <p:cNvSpPr>
            <a:spLocks noGrp="1"/>
          </p:cNvSpPr>
          <p:nvPr>
            <p:ph type="sldNum" sz="quarter" idx="12"/>
          </p:nvPr>
        </p:nvSpPr>
        <p:spPr/>
        <p:txBody>
          <a:bodyPr/>
          <a:lstStyle/>
          <a:p>
            <a:fld id="{55E85AA2-D7AA-48FB-8F32-D4F5CF4EAD9F}" type="slidenum">
              <a:rPr kumimoji="1" lang="ja-JP" altLang="en-US" smtClean="0"/>
              <a:t>‹#›</a:t>
            </a:fld>
            <a:endParaRPr kumimoji="1" lang="ja-JP" altLang="en-US"/>
          </a:p>
        </p:txBody>
      </p:sp>
    </p:spTree>
    <p:extLst>
      <p:ext uri="{BB962C8B-B14F-4D97-AF65-F5344CB8AC3E}">
        <p14:creationId xmlns:p14="http://schemas.microsoft.com/office/powerpoint/2010/main" val="598427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865F1D-DAE6-9A95-7EEB-FE571383650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B975969-BD67-1FDB-282D-A1FE4351383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070EE2-62AF-0944-9022-E34E28DC827E}"/>
              </a:ext>
            </a:extLst>
          </p:cNvPr>
          <p:cNvSpPr>
            <a:spLocks noGrp="1"/>
          </p:cNvSpPr>
          <p:nvPr>
            <p:ph type="dt" sz="half" idx="10"/>
          </p:nvPr>
        </p:nvSpPr>
        <p:spPr/>
        <p:txBody>
          <a:bodyPr/>
          <a:lstStyle/>
          <a:p>
            <a:fld id="{A18920EC-02F3-4332-9287-EF3281F41128}" type="datetimeFigureOut">
              <a:rPr kumimoji="1" lang="ja-JP" altLang="en-US" smtClean="0"/>
              <a:t>2024/3/13</a:t>
            </a:fld>
            <a:endParaRPr kumimoji="1" lang="ja-JP" altLang="en-US"/>
          </a:p>
        </p:txBody>
      </p:sp>
      <p:sp>
        <p:nvSpPr>
          <p:cNvPr id="5" name="フッター プレースホルダー 4">
            <a:extLst>
              <a:ext uri="{FF2B5EF4-FFF2-40B4-BE49-F238E27FC236}">
                <a16:creationId xmlns:a16="http://schemas.microsoft.com/office/drawing/2014/main" id="{B63EE275-33F4-50C6-B0A9-571F5F4FC1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ADA67C-EF13-5E9E-CEA9-BC46DA6A0452}"/>
              </a:ext>
            </a:extLst>
          </p:cNvPr>
          <p:cNvSpPr>
            <a:spLocks noGrp="1"/>
          </p:cNvSpPr>
          <p:nvPr>
            <p:ph type="sldNum" sz="quarter" idx="12"/>
          </p:nvPr>
        </p:nvSpPr>
        <p:spPr/>
        <p:txBody>
          <a:bodyPr/>
          <a:lstStyle/>
          <a:p>
            <a:fld id="{55E85AA2-D7AA-48FB-8F32-D4F5CF4EAD9F}" type="slidenum">
              <a:rPr kumimoji="1" lang="ja-JP" altLang="en-US" smtClean="0"/>
              <a:t>‹#›</a:t>
            </a:fld>
            <a:endParaRPr kumimoji="1" lang="ja-JP" altLang="en-US"/>
          </a:p>
        </p:txBody>
      </p:sp>
    </p:spTree>
    <p:extLst>
      <p:ext uri="{BB962C8B-B14F-4D97-AF65-F5344CB8AC3E}">
        <p14:creationId xmlns:p14="http://schemas.microsoft.com/office/powerpoint/2010/main" val="266530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C49700D-35BC-1881-A3C0-D4AEDE3D63C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ACB2BBF-CB29-A78A-6597-88BEEA3C416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BC7A12-B733-8564-E7AB-8D62CCD840EF}"/>
              </a:ext>
            </a:extLst>
          </p:cNvPr>
          <p:cNvSpPr>
            <a:spLocks noGrp="1"/>
          </p:cNvSpPr>
          <p:nvPr>
            <p:ph type="dt" sz="half" idx="10"/>
          </p:nvPr>
        </p:nvSpPr>
        <p:spPr/>
        <p:txBody>
          <a:bodyPr/>
          <a:lstStyle/>
          <a:p>
            <a:fld id="{A18920EC-02F3-4332-9287-EF3281F41128}" type="datetimeFigureOut">
              <a:rPr kumimoji="1" lang="ja-JP" altLang="en-US" smtClean="0"/>
              <a:t>2024/3/13</a:t>
            </a:fld>
            <a:endParaRPr kumimoji="1" lang="ja-JP" altLang="en-US"/>
          </a:p>
        </p:txBody>
      </p:sp>
      <p:sp>
        <p:nvSpPr>
          <p:cNvPr id="5" name="フッター プレースホルダー 4">
            <a:extLst>
              <a:ext uri="{FF2B5EF4-FFF2-40B4-BE49-F238E27FC236}">
                <a16:creationId xmlns:a16="http://schemas.microsoft.com/office/drawing/2014/main" id="{2A680E54-8D90-AD92-E10F-7BB01ADC277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E060C83-01C5-9B78-59DF-F30D175D1712}"/>
              </a:ext>
            </a:extLst>
          </p:cNvPr>
          <p:cNvSpPr>
            <a:spLocks noGrp="1"/>
          </p:cNvSpPr>
          <p:nvPr>
            <p:ph type="sldNum" sz="quarter" idx="12"/>
          </p:nvPr>
        </p:nvSpPr>
        <p:spPr/>
        <p:txBody>
          <a:bodyPr/>
          <a:lstStyle/>
          <a:p>
            <a:fld id="{55E85AA2-D7AA-48FB-8F32-D4F5CF4EAD9F}" type="slidenum">
              <a:rPr kumimoji="1" lang="ja-JP" altLang="en-US" smtClean="0"/>
              <a:t>‹#›</a:t>
            </a:fld>
            <a:endParaRPr kumimoji="1" lang="ja-JP" altLang="en-US"/>
          </a:p>
        </p:txBody>
      </p:sp>
    </p:spTree>
    <p:extLst>
      <p:ext uri="{BB962C8B-B14F-4D97-AF65-F5344CB8AC3E}">
        <p14:creationId xmlns:p14="http://schemas.microsoft.com/office/powerpoint/2010/main" val="421722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6E272B-3750-E453-5DD0-1A8744AE517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9712A13-55DC-D72F-CD1F-8E5EE2CFB61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70F651E-8AFD-E55A-2955-8C2740F02CB5}"/>
              </a:ext>
            </a:extLst>
          </p:cNvPr>
          <p:cNvSpPr>
            <a:spLocks noGrp="1"/>
          </p:cNvSpPr>
          <p:nvPr>
            <p:ph type="dt" sz="half" idx="10"/>
          </p:nvPr>
        </p:nvSpPr>
        <p:spPr/>
        <p:txBody>
          <a:bodyPr/>
          <a:lstStyle/>
          <a:p>
            <a:fld id="{A18920EC-02F3-4332-9287-EF3281F41128}" type="datetimeFigureOut">
              <a:rPr kumimoji="1" lang="ja-JP" altLang="en-US" smtClean="0"/>
              <a:t>2024/3/13</a:t>
            </a:fld>
            <a:endParaRPr kumimoji="1" lang="ja-JP" altLang="en-US"/>
          </a:p>
        </p:txBody>
      </p:sp>
      <p:sp>
        <p:nvSpPr>
          <p:cNvPr id="5" name="フッター プレースホルダー 4">
            <a:extLst>
              <a:ext uri="{FF2B5EF4-FFF2-40B4-BE49-F238E27FC236}">
                <a16:creationId xmlns:a16="http://schemas.microsoft.com/office/drawing/2014/main" id="{3112C871-2F2C-C70F-123B-F7A5D4CC2E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B5918C3-72B5-4BDA-B91B-58231986E97E}"/>
              </a:ext>
            </a:extLst>
          </p:cNvPr>
          <p:cNvSpPr>
            <a:spLocks noGrp="1"/>
          </p:cNvSpPr>
          <p:nvPr>
            <p:ph type="sldNum" sz="quarter" idx="12"/>
          </p:nvPr>
        </p:nvSpPr>
        <p:spPr/>
        <p:txBody>
          <a:bodyPr/>
          <a:lstStyle/>
          <a:p>
            <a:fld id="{55E85AA2-D7AA-48FB-8F32-D4F5CF4EAD9F}" type="slidenum">
              <a:rPr kumimoji="1" lang="ja-JP" altLang="en-US" smtClean="0"/>
              <a:t>‹#›</a:t>
            </a:fld>
            <a:endParaRPr kumimoji="1" lang="ja-JP" altLang="en-US"/>
          </a:p>
        </p:txBody>
      </p:sp>
    </p:spTree>
    <p:extLst>
      <p:ext uri="{BB962C8B-B14F-4D97-AF65-F5344CB8AC3E}">
        <p14:creationId xmlns:p14="http://schemas.microsoft.com/office/powerpoint/2010/main" val="315805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5EADDE-EAE3-88AD-B435-DAC28F2CE49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13B1193-3F9A-993E-9D8B-CA799FDD821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7A94254-C65B-78FF-C67C-A4D070F83916}"/>
              </a:ext>
            </a:extLst>
          </p:cNvPr>
          <p:cNvSpPr>
            <a:spLocks noGrp="1"/>
          </p:cNvSpPr>
          <p:nvPr>
            <p:ph type="dt" sz="half" idx="10"/>
          </p:nvPr>
        </p:nvSpPr>
        <p:spPr/>
        <p:txBody>
          <a:bodyPr/>
          <a:lstStyle/>
          <a:p>
            <a:fld id="{A18920EC-02F3-4332-9287-EF3281F41128}" type="datetimeFigureOut">
              <a:rPr kumimoji="1" lang="ja-JP" altLang="en-US" smtClean="0"/>
              <a:t>2024/3/13</a:t>
            </a:fld>
            <a:endParaRPr kumimoji="1" lang="ja-JP" altLang="en-US"/>
          </a:p>
        </p:txBody>
      </p:sp>
      <p:sp>
        <p:nvSpPr>
          <p:cNvPr id="5" name="フッター プレースホルダー 4">
            <a:extLst>
              <a:ext uri="{FF2B5EF4-FFF2-40B4-BE49-F238E27FC236}">
                <a16:creationId xmlns:a16="http://schemas.microsoft.com/office/drawing/2014/main" id="{1E210E09-C4AA-66B4-D8AA-61911F9296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D9AD420-60F8-98FF-F380-FA4A30863011}"/>
              </a:ext>
            </a:extLst>
          </p:cNvPr>
          <p:cNvSpPr>
            <a:spLocks noGrp="1"/>
          </p:cNvSpPr>
          <p:nvPr>
            <p:ph type="sldNum" sz="quarter" idx="12"/>
          </p:nvPr>
        </p:nvSpPr>
        <p:spPr/>
        <p:txBody>
          <a:bodyPr/>
          <a:lstStyle/>
          <a:p>
            <a:fld id="{55E85AA2-D7AA-48FB-8F32-D4F5CF4EAD9F}" type="slidenum">
              <a:rPr kumimoji="1" lang="ja-JP" altLang="en-US" smtClean="0"/>
              <a:t>‹#›</a:t>
            </a:fld>
            <a:endParaRPr kumimoji="1" lang="ja-JP" altLang="en-US"/>
          </a:p>
        </p:txBody>
      </p:sp>
    </p:spTree>
    <p:extLst>
      <p:ext uri="{BB962C8B-B14F-4D97-AF65-F5344CB8AC3E}">
        <p14:creationId xmlns:p14="http://schemas.microsoft.com/office/powerpoint/2010/main" val="1929993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31A3F4-6B15-AA21-7FDD-18F1A352C56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0F7A58A-F624-3470-1475-0E7A7AD6028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E781498-0AFC-791A-99C6-F5F066B7FAA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46E1F35-C46F-2725-8A98-75044E56E689}"/>
              </a:ext>
            </a:extLst>
          </p:cNvPr>
          <p:cNvSpPr>
            <a:spLocks noGrp="1"/>
          </p:cNvSpPr>
          <p:nvPr>
            <p:ph type="dt" sz="half" idx="10"/>
          </p:nvPr>
        </p:nvSpPr>
        <p:spPr/>
        <p:txBody>
          <a:bodyPr/>
          <a:lstStyle/>
          <a:p>
            <a:fld id="{A18920EC-02F3-4332-9287-EF3281F41128}" type="datetimeFigureOut">
              <a:rPr kumimoji="1" lang="ja-JP" altLang="en-US" smtClean="0"/>
              <a:t>2024/3/13</a:t>
            </a:fld>
            <a:endParaRPr kumimoji="1" lang="ja-JP" altLang="en-US"/>
          </a:p>
        </p:txBody>
      </p:sp>
      <p:sp>
        <p:nvSpPr>
          <p:cNvPr id="6" name="フッター プレースホルダー 5">
            <a:extLst>
              <a:ext uri="{FF2B5EF4-FFF2-40B4-BE49-F238E27FC236}">
                <a16:creationId xmlns:a16="http://schemas.microsoft.com/office/drawing/2014/main" id="{20B0E652-D996-D5B7-4E05-1172682F552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64B7716-1FE4-33CD-0525-762D069043B9}"/>
              </a:ext>
            </a:extLst>
          </p:cNvPr>
          <p:cNvSpPr>
            <a:spLocks noGrp="1"/>
          </p:cNvSpPr>
          <p:nvPr>
            <p:ph type="sldNum" sz="quarter" idx="12"/>
          </p:nvPr>
        </p:nvSpPr>
        <p:spPr/>
        <p:txBody>
          <a:bodyPr/>
          <a:lstStyle/>
          <a:p>
            <a:fld id="{55E85AA2-D7AA-48FB-8F32-D4F5CF4EAD9F}" type="slidenum">
              <a:rPr kumimoji="1" lang="ja-JP" altLang="en-US" smtClean="0"/>
              <a:t>‹#›</a:t>
            </a:fld>
            <a:endParaRPr kumimoji="1" lang="ja-JP" altLang="en-US"/>
          </a:p>
        </p:txBody>
      </p:sp>
    </p:spTree>
    <p:extLst>
      <p:ext uri="{BB962C8B-B14F-4D97-AF65-F5344CB8AC3E}">
        <p14:creationId xmlns:p14="http://schemas.microsoft.com/office/powerpoint/2010/main" val="632848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92631B-B77E-4C72-7C22-E0664A58010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31D174A-640A-B8A9-602D-D2A743808D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952C8F8-8DA7-E4FA-60FE-2D08B6A4F7A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46974AB-7359-A39E-058C-B0FB36ACCF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A306D54-10BF-AE91-21F9-D3C4C0B3B20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86E75E4-FE73-F72B-BE64-7E5BAC84C62F}"/>
              </a:ext>
            </a:extLst>
          </p:cNvPr>
          <p:cNvSpPr>
            <a:spLocks noGrp="1"/>
          </p:cNvSpPr>
          <p:nvPr>
            <p:ph type="dt" sz="half" idx="10"/>
          </p:nvPr>
        </p:nvSpPr>
        <p:spPr/>
        <p:txBody>
          <a:bodyPr/>
          <a:lstStyle/>
          <a:p>
            <a:fld id="{A18920EC-02F3-4332-9287-EF3281F41128}" type="datetimeFigureOut">
              <a:rPr kumimoji="1" lang="ja-JP" altLang="en-US" smtClean="0"/>
              <a:t>2024/3/13</a:t>
            </a:fld>
            <a:endParaRPr kumimoji="1" lang="ja-JP" altLang="en-US"/>
          </a:p>
        </p:txBody>
      </p:sp>
      <p:sp>
        <p:nvSpPr>
          <p:cNvPr id="8" name="フッター プレースホルダー 7">
            <a:extLst>
              <a:ext uri="{FF2B5EF4-FFF2-40B4-BE49-F238E27FC236}">
                <a16:creationId xmlns:a16="http://schemas.microsoft.com/office/drawing/2014/main" id="{065B31E3-5DFB-8BE3-6BCF-4AE76B3EF7D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0A4B9BB-36C9-7C98-0050-BA2F79FD552E}"/>
              </a:ext>
            </a:extLst>
          </p:cNvPr>
          <p:cNvSpPr>
            <a:spLocks noGrp="1"/>
          </p:cNvSpPr>
          <p:nvPr>
            <p:ph type="sldNum" sz="quarter" idx="12"/>
          </p:nvPr>
        </p:nvSpPr>
        <p:spPr/>
        <p:txBody>
          <a:bodyPr/>
          <a:lstStyle/>
          <a:p>
            <a:fld id="{55E85AA2-D7AA-48FB-8F32-D4F5CF4EAD9F}" type="slidenum">
              <a:rPr kumimoji="1" lang="ja-JP" altLang="en-US" smtClean="0"/>
              <a:t>‹#›</a:t>
            </a:fld>
            <a:endParaRPr kumimoji="1" lang="ja-JP" altLang="en-US"/>
          </a:p>
        </p:txBody>
      </p:sp>
    </p:spTree>
    <p:extLst>
      <p:ext uri="{BB962C8B-B14F-4D97-AF65-F5344CB8AC3E}">
        <p14:creationId xmlns:p14="http://schemas.microsoft.com/office/powerpoint/2010/main" val="3035120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F6C5D2-DC05-154F-F1C5-B04FB76026C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61FA42D-EC37-32D1-586C-BB49385417B4}"/>
              </a:ext>
            </a:extLst>
          </p:cNvPr>
          <p:cNvSpPr>
            <a:spLocks noGrp="1"/>
          </p:cNvSpPr>
          <p:nvPr>
            <p:ph type="dt" sz="half" idx="10"/>
          </p:nvPr>
        </p:nvSpPr>
        <p:spPr/>
        <p:txBody>
          <a:bodyPr/>
          <a:lstStyle/>
          <a:p>
            <a:fld id="{A18920EC-02F3-4332-9287-EF3281F41128}" type="datetimeFigureOut">
              <a:rPr kumimoji="1" lang="ja-JP" altLang="en-US" smtClean="0"/>
              <a:t>2024/3/13</a:t>
            </a:fld>
            <a:endParaRPr kumimoji="1" lang="ja-JP" altLang="en-US"/>
          </a:p>
        </p:txBody>
      </p:sp>
      <p:sp>
        <p:nvSpPr>
          <p:cNvPr id="4" name="フッター プレースホルダー 3">
            <a:extLst>
              <a:ext uri="{FF2B5EF4-FFF2-40B4-BE49-F238E27FC236}">
                <a16:creationId xmlns:a16="http://schemas.microsoft.com/office/drawing/2014/main" id="{819E5B7C-138F-D0F4-6838-8642FFA7830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D7AD35F-5DCB-02B5-44F2-A291F8416B1E}"/>
              </a:ext>
            </a:extLst>
          </p:cNvPr>
          <p:cNvSpPr>
            <a:spLocks noGrp="1"/>
          </p:cNvSpPr>
          <p:nvPr>
            <p:ph type="sldNum" sz="quarter" idx="12"/>
          </p:nvPr>
        </p:nvSpPr>
        <p:spPr/>
        <p:txBody>
          <a:bodyPr/>
          <a:lstStyle/>
          <a:p>
            <a:fld id="{55E85AA2-D7AA-48FB-8F32-D4F5CF4EAD9F}" type="slidenum">
              <a:rPr kumimoji="1" lang="ja-JP" altLang="en-US" smtClean="0"/>
              <a:t>‹#›</a:t>
            </a:fld>
            <a:endParaRPr kumimoji="1" lang="ja-JP" altLang="en-US"/>
          </a:p>
        </p:txBody>
      </p:sp>
    </p:spTree>
    <p:extLst>
      <p:ext uri="{BB962C8B-B14F-4D97-AF65-F5344CB8AC3E}">
        <p14:creationId xmlns:p14="http://schemas.microsoft.com/office/powerpoint/2010/main" val="1661179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E1028B3-C20F-B5C3-B679-51053D0CFC9E}"/>
              </a:ext>
            </a:extLst>
          </p:cNvPr>
          <p:cNvSpPr>
            <a:spLocks noGrp="1"/>
          </p:cNvSpPr>
          <p:nvPr>
            <p:ph type="dt" sz="half" idx="10"/>
          </p:nvPr>
        </p:nvSpPr>
        <p:spPr/>
        <p:txBody>
          <a:bodyPr/>
          <a:lstStyle/>
          <a:p>
            <a:fld id="{A18920EC-02F3-4332-9287-EF3281F41128}" type="datetimeFigureOut">
              <a:rPr kumimoji="1" lang="ja-JP" altLang="en-US" smtClean="0"/>
              <a:t>2024/3/13</a:t>
            </a:fld>
            <a:endParaRPr kumimoji="1" lang="ja-JP" altLang="en-US"/>
          </a:p>
        </p:txBody>
      </p:sp>
      <p:sp>
        <p:nvSpPr>
          <p:cNvPr id="3" name="フッター プレースホルダー 2">
            <a:extLst>
              <a:ext uri="{FF2B5EF4-FFF2-40B4-BE49-F238E27FC236}">
                <a16:creationId xmlns:a16="http://schemas.microsoft.com/office/drawing/2014/main" id="{9FB04E57-9973-0A5A-3F89-49A0588A723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EC326FD-84AA-997B-CEE9-3C112E575AE8}"/>
              </a:ext>
            </a:extLst>
          </p:cNvPr>
          <p:cNvSpPr>
            <a:spLocks noGrp="1"/>
          </p:cNvSpPr>
          <p:nvPr>
            <p:ph type="sldNum" sz="quarter" idx="12"/>
          </p:nvPr>
        </p:nvSpPr>
        <p:spPr/>
        <p:txBody>
          <a:bodyPr/>
          <a:lstStyle/>
          <a:p>
            <a:fld id="{55E85AA2-D7AA-48FB-8F32-D4F5CF4EAD9F}" type="slidenum">
              <a:rPr kumimoji="1" lang="ja-JP" altLang="en-US" smtClean="0"/>
              <a:t>‹#›</a:t>
            </a:fld>
            <a:endParaRPr kumimoji="1" lang="ja-JP" altLang="en-US"/>
          </a:p>
        </p:txBody>
      </p:sp>
    </p:spTree>
    <p:extLst>
      <p:ext uri="{BB962C8B-B14F-4D97-AF65-F5344CB8AC3E}">
        <p14:creationId xmlns:p14="http://schemas.microsoft.com/office/powerpoint/2010/main" val="198922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702C5C-0A01-C489-3EBE-8C9C2693173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CDF5F1C-229C-A0D2-47B3-7A0811091F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FDCE706-98FE-D025-12E4-8CE79ED1B3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55810B1-4DFF-4C64-59AF-6ACED59AB686}"/>
              </a:ext>
            </a:extLst>
          </p:cNvPr>
          <p:cNvSpPr>
            <a:spLocks noGrp="1"/>
          </p:cNvSpPr>
          <p:nvPr>
            <p:ph type="dt" sz="half" idx="10"/>
          </p:nvPr>
        </p:nvSpPr>
        <p:spPr/>
        <p:txBody>
          <a:bodyPr/>
          <a:lstStyle/>
          <a:p>
            <a:fld id="{A18920EC-02F3-4332-9287-EF3281F41128}" type="datetimeFigureOut">
              <a:rPr kumimoji="1" lang="ja-JP" altLang="en-US" smtClean="0"/>
              <a:t>2024/3/13</a:t>
            </a:fld>
            <a:endParaRPr kumimoji="1" lang="ja-JP" altLang="en-US"/>
          </a:p>
        </p:txBody>
      </p:sp>
      <p:sp>
        <p:nvSpPr>
          <p:cNvPr id="6" name="フッター プレースホルダー 5">
            <a:extLst>
              <a:ext uri="{FF2B5EF4-FFF2-40B4-BE49-F238E27FC236}">
                <a16:creationId xmlns:a16="http://schemas.microsoft.com/office/drawing/2014/main" id="{C255F4D7-C89B-05E5-7DA0-66C736E0746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B35AC1-3067-F3BD-E423-BBD8DCB637FD}"/>
              </a:ext>
            </a:extLst>
          </p:cNvPr>
          <p:cNvSpPr>
            <a:spLocks noGrp="1"/>
          </p:cNvSpPr>
          <p:nvPr>
            <p:ph type="sldNum" sz="quarter" idx="12"/>
          </p:nvPr>
        </p:nvSpPr>
        <p:spPr/>
        <p:txBody>
          <a:bodyPr/>
          <a:lstStyle/>
          <a:p>
            <a:fld id="{55E85AA2-D7AA-48FB-8F32-D4F5CF4EAD9F}" type="slidenum">
              <a:rPr kumimoji="1" lang="ja-JP" altLang="en-US" smtClean="0"/>
              <a:t>‹#›</a:t>
            </a:fld>
            <a:endParaRPr kumimoji="1" lang="ja-JP" altLang="en-US"/>
          </a:p>
        </p:txBody>
      </p:sp>
    </p:spTree>
    <p:extLst>
      <p:ext uri="{BB962C8B-B14F-4D97-AF65-F5344CB8AC3E}">
        <p14:creationId xmlns:p14="http://schemas.microsoft.com/office/powerpoint/2010/main" val="3573242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3BB9F9-BFAE-50D6-9A0A-13553293FF9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7F264B1-606C-F6C6-024A-386EFF9F8B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FED08C4-ADCF-D48F-8422-38F4DD2DAC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6DAD17A-3D05-15EB-DFEF-5D263F0FB213}"/>
              </a:ext>
            </a:extLst>
          </p:cNvPr>
          <p:cNvSpPr>
            <a:spLocks noGrp="1"/>
          </p:cNvSpPr>
          <p:nvPr>
            <p:ph type="dt" sz="half" idx="10"/>
          </p:nvPr>
        </p:nvSpPr>
        <p:spPr/>
        <p:txBody>
          <a:bodyPr/>
          <a:lstStyle/>
          <a:p>
            <a:fld id="{A18920EC-02F3-4332-9287-EF3281F41128}" type="datetimeFigureOut">
              <a:rPr kumimoji="1" lang="ja-JP" altLang="en-US" smtClean="0"/>
              <a:t>2024/3/13</a:t>
            </a:fld>
            <a:endParaRPr kumimoji="1" lang="ja-JP" altLang="en-US"/>
          </a:p>
        </p:txBody>
      </p:sp>
      <p:sp>
        <p:nvSpPr>
          <p:cNvPr id="6" name="フッター プレースホルダー 5">
            <a:extLst>
              <a:ext uri="{FF2B5EF4-FFF2-40B4-BE49-F238E27FC236}">
                <a16:creationId xmlns:a16="http://schemas.microsoft.com/office/drawing/2014/main" id="{F5FF0884-FE48-F355-A744-53395370B3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DAAD425-1586-7F7F-9878-45C177621307}"/>
              </a:ext>
            </a:extLst>
          </p:cNvPr>
          <p:cNvSpPr>
            <a:spLocks noGrp="1"/>
          </p:cNvSpPr>
          <p:nvPr>
            <p:ph type="sldNum" sz="quarter" idx="12"/>
          </p:nvPr>
        </p:nvSpPr>
        <p:spPr/>
        <p:txBody>
          <a:bodyPr/>
          <a:lstStyle/>
          <a:p>
            <a:fld id="{55E85AA2-D7AA-48FB-8F32-D4F5CF4EAD9F}" type="slidenum">
              <a:rPr kumimoji="1" lang="ja-JP" altLang="en-US" smtClean="0"/>
              <a:t>‹#›</a:t>
            </a:fld>
            <a:endParaRPr kumimoji="1" lang="ja-JP" altLang="en-US"/>
          </a:p>
        </p:txBody>
      </p:sp>
    </p:spTree>
    <p:extLst>
      <p:ext uri="{BB962C8B-B14F-4D97-AF65-F5344CB8AC3E}">
        <p14:creationId xmlns:p14="http://schemas.microsoft.com/office/powerpoint/2010/main" val="110474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35C5EE8-FDFE-BA8A-4EB6-A16598C60E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6D08AE4-BAE3-F75E-23F9-22721C840F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CF73A48-2936-E6BB-EBE0-FF737CC769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18920EC-02F3-4332-9287-EF3281F41128}" type="datetimeFigureOut">
              <a:rPr kumimoji="1" lang="ja-JP" altLang="en-US" smtClean="0"/>
              <a:t>2024/3/13</a:t>
            </a:fld>
            <a:endParaRPr kumimoji="1" lang="ja-JP" altLang="en-US"/>
          </a:p>
        </p:txBody>
      </p:sp>
      <p:sp>
        <p:nvSpPr>
          <p:cNvPr id="5" name="フッター プレースホルダー 4">
            <a:extLst>
              <a:ext uri="{FF2B5EF4-FFF2-40B4-BE49-F238E27FC236}">
                <a16:creationId xmlns:a16="http://schemas.microsoft.com/office/drawing/2014/main" id="{0D73B5B2-DA18-EDF9-B22D-23E6713B59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E9C6B96-4F97-F110-75CD-D425B178F3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5E85AA2-D7AA-48FB-8F32-D4F5CF4EAD9F}" type="slidenum">
              <a:rPr kumimoji="1" lang="ja-JP" altLang="en-US" smtClean="0"/>
              <a:t>‹#›</a:t>
            </a:fld>
            <a:endParaRPr kumimoji="1" lang="ja-JP" altLang="en-US"/>
          </a:p>
        </p:txBody>
      </p:sp>
    </p:spTree>
    <p:extLst>
      <p:ext uri="{BB962C8B-B14F-4D97-AF65-F5344CB8AC3E}">
        <p14:creationId xmlns:p14="http://schemas.microsoft.com/office/powerpoint/2010/main" val="2759461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7335C0C2-6129-5362-E830-CDA12E7A17F7}"/>
              </a:ext>
            </a:extLst>
          </p:cNvPr>
          <p:cNvSpPr/>
          <p:nvPr/>
        </p:nvSpPr>
        <p:spPr>
          <a:xfrm>
            <a:off x="1013494" y="1316048"/>
            <a:ext cx="6425934" cy="3105798"/>
          </a:xfrm>
          <a:prstGeom prst="rect">
            <a:avLst/>
          </a:prstGeom>
          <a:solidFill>
            <a:schemeClr val="accent4">
              <a:alpha val="2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A2CD9F5F-8D03-109A-294E-25C1F7920177}"/>
              </a:ext>
            </a:extLst>
          </p:cNvPr>
          <p:cNvSpPr/>
          <p:nvPr/>
        </p:nvSpPr>
        <p:spPr>
          <a:xfrm>
            <a:off x="9065623" y="1327657"/>
            <a:ext cx="1053018" cy="3953431"/>
          </a:xfrm>
          <a:prstGeom prst="rect">
            <a:avLst/>
          </a:prstGeom>
          <a:solidFill>
            <a:srgbClr val="FFFF00">
              <a:alpha val="2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51427724-B126-529B-B5A2-03C6F9774118}"/>
              </a:ext>
            </a:extLst>
          </p:cNvPr>
          <p:cNvSpPr/>
          <p:nvPr/>
        </p:nvSpPr>
        <p:spPr>
          <a:xfrm>
            <a:off x="10118641" y="1316049"/>
            <a:ext cx="1322707" cy="3965040"/>
          </a:xfrm>
          <a:prstGeom prst="rect">
            <a:avLst/>
          </a:prstGeom>
          <a:solidFill>
            <a:schemeClr val="accent6">
              <a:lumMod val="60000"/>
              <a:lumOff val="40000"/>
              <a:alpha val="31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6C38A62D-3B48-1E7C-2AD0-A246C177AB26}"/>
              </a:ext>
            </a:extLst>
          </p:cNvPr>
          <p:cNvSpPr/>
          <p:nvPr/>
        </p:nvSpPr>
        <p:spPr>
          <a:xfrm>
            <a:off x="7439430" y="1565302"/>
            <a:ext cx="1645920" cy="3715785"/>
          </a:xfrm>
          <a:prstGeom prst="rect">
            <a:avLst/>
          </a:prstGeom>
          <a:solidFill>
            <a:schemeClr val="accent2">
              <a:alpha val="2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4D890A24-8DB1-9ED1-11BD-E23DD9096F50}"/>
              </a:ext>
            </a:extLst>
          </p:cNvPr>
          <p:cNvGrpSpPr/>
          <p:nvPr/>
        </p:nvGrpSpPr>
        <p:grpSpPr>
          <a:xfrm>
            <a:off x="1013494" y="1316048"/>
            <a:ext cx="10427854" cy="3965040"/>
            <a:chOff x="1048328" y="1202837"/>
            <a:chExt cx="10427854" cy="3965040"/>
          </a:xfrm>
        </p:grpSpPr>
        <p:grpSp>
          <p:nvGrpSpPr>
            <p:cNvPr id="7" name="グループ化 6">
              <a:extLst>
                <a:ext uri="{FF2B5EF4-FFF2-40B4-BE49-F238E27FC236}">
                  <a16:creationId xmlns:a16="http://schemas.microsoft.com/office/drawing/2014/main" id="{3D499643-1C75-4F44-F55A-079F9CDAEBAD}"/>
                </a:ext>
              </a:extLst>
            </p:cNvPr>
            <p:cNvGrpSpPr/>
            <p:nvPr/>
          </p:nvGrpSpPr>
          <p:grpSpPr>
            <a:xfrm>
              <a:off x="1048328" y="1202837"/>
              <a:ext cx="10427854" cy="3965040"/>
              <a:chOff x="1404191" y="1860994"/>
              <a:chExt cx="10427854" cy="3965040"/>
            </a:xfrm>
          </p:grpSpPr>
          <p:sp>
            <p:nvSpPr>
              <p:cNvPr id="4" name="フローチャート: 定義済み処理 3">
                <a:extLst>
                  <a:ext uri="{FF2B5EF4-FFF2-40B4-BE49-F238E27FC236}">
                    <a16:creationId xmlns:a16="http://schemas.microsoft.com/office/drawing/2014/main" id="{4896AE8F-14B1-F879-07F1-F1637D386635}"/>
                  </a:ext>
                </a:extLst>
              </p:cNvPr>
              <p:cNvSpPr/>
              <p:nvPr/>
            </p:nvSpPr>
            <p:spPr>
              <a:xfrm>
                <a:off x="1404191" y="1860994"/>
                <a:ext cx="10427854" cy="3965040"/>
              </a:xfrm>
              <a:prstGeom prst="flowChartPredefined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DDA39387-4005-C6DF-FD5C-8C8F7EB3CB19}"/>
                  </a:ext>
                </a:extLst>
              </p:cNvPr>
              <p:cNvCxnSpPr>
                <a:stCxn id="4" idx="0"/>
                <a:endCxn id="4" idx="2"/>
              </p:cNvCxnSpPr>
              <p:nvPr/>
            </p:nvCxnSpPr>
            <p:spPr>
              <a:xfrm>
                <a:off x="6618118" y="1860994"/>
                <a:ext cx="0" cy="396504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9" name="直線コネクタ 8">
              <a:extLst>
                <a:ext uri="{FF2B5EF4-FFF2-40B4-BE49-F238E27FC236}">
                  <a16:creationId xmlns:a16="http://schemas.microsoft.com/office/drawing/2014/main" id="{3D6C04E3-5B02-62F4-7AB3-CF15826071AF}"/>
                </a:ext>
              </a:extLst>
            </p:cNvPr>
            <p:cNvCxnSpPr/>
            <p:nvPr/>
          </p:nvCxnSpPr>
          <p:spPr>
            <a:xfrm>
              <a:off x="2993243"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B326BDC2-8317-F7C0-E6D6-BC629F61F056}"/>
                </a:ext>
              </a:extLst>
            </p:cNvPr>
            <p:cNvCxnSpPr/>
            <p:nvPr/>
          </p:nvCxnSpPr>
          <p:spPr>
            <a:xfrm>
              <a:off x="9510025"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sp>
        <p:nvSpPr>
          <p:cNvPr id="14" name="楕円 13">
            <a:extLst>
              <a:ext uri="{FF2B5EF4-FFF2-40B4-BE49-F238E27FC236}">
                <a16:creationId xmlns:a16="http://schemas.microsoft.com/office/drawing/2014/main" id="{E7926C5E-AB49-13C5-5374-CB4884F71FA5}"/>
              </a:ext>
            </a:extLst>
          </p:cNvPr>
          <p:cNvSpPr/>
          <p:nvPr/>
        </p:nvSpPr>
        <p:spPr>
          <a:xfrm>
            <a:off x="9496433" y="3134313"/>
            <a:ext cx="357052" cy="226423"/>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左 15">
            <a:extLst>
              <a:ext uri="{FF2B5EF4-FFF2-40B4-BE49-F238E27FC236}">
                <a16:creationId xmlns:a16="http://schemas.microsoft.com/office/drawing/2014/main" id="{641ECBBD-2468-BE00-1A1A-A1D85E2155F3}"/>
              </a:ext>
            </a:extLst>
          </p:cNvPr>
          <p:cNvSpPr/>
          <p:nvPr/>
        </p:nvSpPr>
        <p:spPr>
          <a:xfrm>
            <a:off x="8719127" y="5615709"/>
            <a:ext cx="2142837" cy="628073"/>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offence</a:t>
            </a:r>
            <a:endParaRPr kumimoji="1" lang="ja-JP" altLang="en-US" dirty="0"/>
          </a:p>
        </p:txBody>
      </p:sp>
      <p:sp>
        <p:nvSpPr>
          <p:cNvPr id="17" name="テキスト ボックス 16">
            <a:extLst>
              <a:ext uri="{FF2B5EF4-FFF2-40B4-BE49-F238E27FC236}">
                <a16:creationId xmlns:a16="http://schemas.microsoft.com/office/drawing/2014/main" id="{B576122D-2254-6F21-16F2-D5D6DA537371}"/>
              </a:ext>
            </a:extLst>
          </p:cNvPr>
          <p:cNvSpPr txBox="1"/>
          <p:nvPr/>
        </p:nvSpPr>
        <p:spPr>
          <a:xfrm>
            <a:off x="7447536" y="3727462"/>
            <a:ext cx="1145307" cy="369332"/>
          </a:xfrm>
          <a:prstGeom prst="rect">
            <a:avLst/>
          </a:prstGeom>
          <a:noFill/>
        </p:spPr>
        <p:txBody>
          <a:bodyPr wrap="square" rtlCol="0">
            <a:spAutoFit/>
          </a:bodyPr>
          <a:lstStyle/>
          <a:p>
            <a:r>
              <a:rPr kumimoji="1" lang="en-US" altLang="ja-JP" dirty="0"/>
              <a:t>Blitzer</a:t>
            </a:r>
            <a:endParaRPr kumimoji="1" lang="ja-JP" altLang="en-US" dirty="0"/>
          </a:p>
        </p:txBody>
      </p:sp>
      <p:sp>
        <p:nvSpPr>
          <p:cNvPr id="18" name="テキスト ボックス 17">
            <a:extLst>
              <a:ext uri="{FF2B5EF4-FFF2-40B4-BE49-F238E27FC236}">
                <a16:creationId xmlns:a16="http://schemas.microsoft.com/office/drawing/2014/main" id="{9FEC0392-4D3B-2F21-BB35-C4A96C64C31D}"/>
              </a:ext>
            </a:extLst>
          </p:cNvPr>
          <p:cNvSpPr txBox="1"/>
          <p:nvPr/>
        </p:nvSpPr>
        <p:spPr>
          <a:xfrm>
            <a:off x="10336353" y="3038764"/>
            <a:ext cx="1145307" cy="369332"/>
          </a:xfrm>
          <a:prstGeom prst="rect">
            <a:avLst/>
          </a:prstGeom>
          <a:noFill/>
        </p:spPr>
        <p:txBody>
          <a:bodyPr wrap="square" rtlCol="0">
            <a:spAutoFit/>
          </a:bodyPr>
          <a:lstStyle/>
          <a:p>
            <a:r>
              <a:rPr lang="en-US" altLang="ja-JP" dirty="0"/>
              <a:t>QB</a:t>
            </a:r>
          </a:p>
        </p:txBody>
      </p:sp>
      <p:sp>
        <p:nvSpPr>
          <p:cNvPr id="19" name="テキスト ボックス 18">
            <a:extLst>
              <a:ext uri="{FF2B5EF4-FFF2-40B4-BE49-F238E27FC236}">
                <a16:creationId xmlns:a16="http://schemas.microsoft.com/office/drawing/2014/main" id="{0115BCAF-C6D8-4D45-E86F-D456AF6927CE}"/>
              </a:ext>
            </a:extLst>
          </p:cNvPr>
          <p:cNvSpPr txBox="1"/>
          <p:nvPr/>
        </p:nvSpPr>
        <p:spPr>
          <a:xfrm>
            <a:off x="11130544" y="2793940"/>
            <a:ext cx="1145307" cy="369332"/>
          </a:xfrm>
          <a:prstGeom prst="rect">
            <a:avLst/>
          </a:prstGeom>
          <a:noFill/>
        </p:spPr>
        <p:txBody>
          <a:bodyPr wrap="square" rtlCol="0">
            <a:spAutoFit/>
          </a:bodyPr>
          <a:lstStyle/>
          <a:p>
            <a:r>
              <a:rPr lang="en-US" altLang="ja-JP" dirty="0">
                <a:solidFill>
                  <a:schemeClr val="accent6"/>
                </a:solidFill>
              </a:rPr>
              <a:t>R</a:t>
            </a:r>
          </a:p>
        </p:txBody>
      </p:sp>
      <p:sp>
        <p:nvSpPr>
          <p:cNvPr id="21" name="テキスト ボックス 20">
            <a:extLst>
              <a:ext uri="{FF2B5EF4-FFF2-40B4-BE49-F238E27FC236}">
                <a16:creationId xmlns:a16="http://schemas.microsoft.com/office/drawing/2014/main" id="{04FF4F02-021E-60AA-DA73-ABF1E84F6739}"/>
              </a:ext>
            </a:extLst>
          </p:cNvPr>
          <p:cNvSpPr txBox="1"/>
          <p:nvPr/>
        </p:nvSpPr>
        <p:spPr>
          <a:xfrm>
            <a:off x="5972173" y="843817"/>
            <a:ext cx="1145307" cy="369332"/>
          </a:xfrm>
          <a:prstGeom prst="rect">
            <a:avLst/>
          </a:prstGeom>
          <a:noFill/>
        </p:spPr>
        <p:txBody>
          <a:bodyPr wrap="square" rtlCol="0">
            <a:spAutoFit/>
          </a:bodyPr>
          <a:lstStyle/>
          <a:p>
            <a:r>
              <a:rPr lang="en-US" altLang="ja-JP" dirty="0">
                <a:solidFill>
                  <a:schemeClr val="tx2">
                    <a:lumMod val="50000"/>
                    <a:lumOff val="50000"/>
                  </a:schemeClr>
                </a:solidFill>
              </a:rPr>
              <a:t>SJ</a:t>
            </a:r>
          </a:p>
        </p:txBody>
      </p:sp>
      <p:sp>
        <p:nvSpPr>
          <p:cNvPr id="22" name="テキスト ボックス 21">
            <a:extLst>
              <a:ext uri="{FF2B5EF4-FFF2-40B4-BE49-F238E27FC236}">
                <a16:creationId xmlns:a16="http://schemas.microsoft.com/office/drawing/2014/main" id="{DD1A0368-511B-5525-72DA-4E669F753A1A}"/>
              </a:ext>
            </a:extLst>
          </p:cNvPr>
          <p:cNvSpPr txBox="1"/>
          <p:nvPr/>
        </p:nvSpPr>
        <p:spPr>
          <a:xfrm>
            <a:off x="8072580" y="5292697"/>
            <a:ext cx="1145307" cy="369332"/>
          </a:xfrm>
          <a:prstGeom prst="rect">
            <a:avLst/>
          </a:prstGeom>
          <a:noFill/>
        </p:spPr>
        <p:txBody>
          <a:bodyPr wrap="square" rtlCol="0">
            <a:spAutoFit/>
          </a:bodyPr>
          <a:lstStyle/>
          <a:p>
            <a:r>
              <a:rPr lang="en-US" altLang="ja-JP" dirty="0">
                <a:solidFill>
                  <a:schemeClr val="accent2"/>
                </a:solidFill>
              </a:rPr>
              <a:t>FJ</a:t>
            </a:r>
          </a:p>
        </p:txBody>
      </p:sp>
      <p:cxnSp>
        <p:nvCxnSpPr>
          <p:cNvPr id="24" name="直線コネクタ 23">
            <a:extLst>
              <a:ext uri="{FF2B5EF4-FFF2-40B4-BE49-F238E27FC236}">
                <a16:creationId xmlns:a16="http://schemas.microsoft.com/office/drawing/2014/main" id="{D49B3872-63B8-69D1-1CB6-B617B0101A49}"/>
              </a:ext>
            </a:extLst>
          </p:cNvPr>
          <p:cNvCxnSpPr/>
          <p:nvPr/>
        </p:nvCxnSpPr>
        <p:spPr>
          <a:xfrm>
            <a:off x="8272877" y="1327657"/>
            <a:ext cx="0" cy="39650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25" name="テキスト ボックス 24">
            <a:extLst>
              <a:ext uri="{FF2B5EF4-FFF2-40B4-BE49-F238E27FC236}">
                <a16:creationId xmlns:a16="http://schemas.microsoft.com/office/drawing/2014/main" id="{170B9BD6-7D73-CA87-8307-658C925AB417}"/>
              </a:ext>
            </a:extLst>
          </p:cNvPr>
          <p:cNvSpPr txBox="1"/>
          <p:nvPr/>
        </p:nvSpPr>
        <p:spPr>
          <a:xfrm flipH="1">
            <a:off x="8023662" y="0"/>
            <a:ext cx="4168338" cy="1061829"/>
          </a:xfrm>
          <a:prstGeom prst="rect">
            <a:avLst/>
          </a:prstGeom>
          <a:solidFill>
            <a:schemeClr val="bg2">
              <a:lumMod val="75000"/>
            </a:schemeClr>
          </a:solidFill>
          <a:ln>
            <a:solidFill>
              <a:srgbClr val="FFFF00"/>
            </a:solidFill>
          </a:ln>
        </p:spPr>
        <p:txBody>
          <a:bodyPr wrap="square" rtlCol="0">
            <a:spAutoFit/>
          </a:bodyPr>
          <a:lstStyle/>
          <a:p>
            <a:r>
              <a:rPr kumimoji="1" lang="ja-JP" altLang="en-US" sz="1050" dirty="0">
                <a:solidFill>
                  <a:srgbClr val="FFFF00"/>
                </a:solidFill>
              </a:rPr>
              <a:t>スクリメージライン付近の反則（ホイッスル</a:t>
            </a:r>
            <a:r>
              <a:rPr kumimoji="1" lang="en-US" altLang="ja-JP" sz="1050" dirty="0">
                <a:solidFill>
                  <a:srgbClr val="FFFF00"/>
                </a:solidFill>
              </a:rPr>
              <a:t>ON/OFF</a:t>
            </a:r>
            <a:r>
              <a:rPr kumimoji="1" lang="ja-JP" altLang="en-US" sz="1050" dirty="0">
                <a:solidFill>
                  <a:srgbClr val="FFFF00"/>
                </a:solidFill>
              </a:rPr>
              <a:t>）</a:t>
            </a:r>
            <a:r>
              <a:rPr lang="ja-JP" altLang="en-US" sz="1050" dirty="0">
                <a:solidFill>
                  <a:srgbClr val="FFFF00"/>
                </a:solidFill>
              </a:rPr>
              <a:t>：</a:t>
            </a:r>
            <a:endParaRPr lang="en-US" altLang="ja-JP" sz="1050" dirty="0">
              <a:solidFill>
                <a:srgbClr val="FFFF00"/>
              </a:solidFill>
            </a:endParaRPr>
          </a:p>
          <a:p>
            <a:r>
              <a:rPr kumimoji="1" lang="ja-JP" altLang="en-US" sz="1050" dirty="0">
                <a:solidFill>
                  <a:srgbClr val="FFFF00"/>
                </a:solidFill>
              </a:rPr>
              <a:t>・フォルススタート（</a:t>
            </a:r>
            <a:r>
              <a:rPr kumimoji="1" lang="en-US" altLang="ja-JP" sz="1050" dirty="0">
                <a:solidFill>
                  <a:srgbClr val="FFFF00"/>
                </a:solidFill>
              </a:rPr>
              <a:t>ON</a:t>
            </a:r>
            <a:r>
              <a:rPr kumimoji="1" lang="ja-JP" altLang="en-US" sz="1050" dirty="0">
                <a:solidFill>
                  <a:srgbClr val="FFFF00"/>
                </a:solidFill>
              </a:rPr>
              <a:t>）</a:t>
            </a:r>
            <a:endParaRPr kumimoji="1" lang="en-US" altLang="ja-JP" sz="1050" dirty="0">
              <a:solidFill>
                <a:srgbClr val="FFFF00"/>
              </a:solidFill>
            </a:endParaRPr>
          </a:p>
          <a:p>
            <a:r>
              <a:rPr lang="ja-JP" altLang="en-US" sz="1050" dirty="0">
                <a:solidFill>
                  <a:srgbClr val="FFFF00"/>
                </a:solidFill>
              </a:rPr>
              <a:t>・イリーガルモーション（</a:t>
            </a:r>
            <a:r>
              <a:rPr lang="en-US" altLang="ja-JP" sz="1050" dirty="0">
                <a:solidFill>
                  <a:srgbClr val="FFFF00"/>
                </a:solidFill>
              </a:rPr>
              <a:t>OFF</a:t>
            </a:r>
            <a:r>
              <a:rPr lang="ja-JP" altLang="en-US" sz="1050" dirty="0">
                <a:solidFill>
                  <a:srgbClr val="FFFF00"/>
                </a:solidFill>
              </a:rPr>
              <a:t>）</a:t>
            </a:r>
            <a:r>
              <a:rPr lang="en-US" altLang="ja-JP" sz="1050" dirty="0">
                <a:solidFill>
                  <a:srgbClr val="FFFF00"/>
                </a:solidFill>
              </a:rPr>
              <a:t>/</a:t>
            </a:r>
            <a:r>
              <a:rPr lang="ja-JP" altLang="en-US" sz="1050" dirty="0">
                <a:solidFill>
                  <a:srgbClr val="FFFF00"/>
                </a:solidFill>
              </a:rPr>
              <a:t>シフト（</a:t>
            </a:r>
            <a:r>
              <a:rPr lang="en-US" altLang="ja-JP" sz="1050" dirty="0">
                <a:solidFill>
                  <a:srgbClr val="FFFF00"/>
                </a:solidFill>
              </a:rPr>
              <a:t>ON</a:t>
            </a:r>
            <a:r>
              <a:rPr lang="ja-JP" altLang="en-US" sz="1050" dirty="0">
                <a:solidFill>
                  <a:srgbClr val="FFFF00"/>
                </a:solidFill>
              </a:rPr>
              <a:t>）</a:t>
            </a:r>
            <a:endParaRPr lang="en-US" altLang="ja-JP" sz="1050" dirty="0">
              <a:solidFill>
                <a:srgbClr val="FFFF00"/>
              </a:solidFill>
            </a:endParaRPr>
          </a:p>
          <a:p>
            <a:r>
              <a:rPr kumimoji="1" lang="ja-JP" altLang="en-US" sz="1050" dirty="0">
                <a:solidFill>
                  <a:srgbClr val="FFFF00"/>
                </a:solidFill>
              </a:rPr>
              <a:t>・イリーガルラッシュ（</a:t>
            </a:r>
            <a:r>
              <a:rPr kumimoji="1" lang="en-US" altLang="ja-JP" sz="1050" dirty="0">
                <a:solidFill>
                  <a:srgbClr val="FFFF00"/>
                </a:solidFill>
              </a:rPr>
              <a:t>OFF</a:t>
            </a:r>
            <a:r>
              <a:rPr kumimoji="1" lang="ja-JP" altLang="en-US" sz="1050" dirty="0">
                <a:solidFill>
                  <a:srgbClr val="FFFF00"/>
                </a:solidFill>
              </a:rPr>
              <a:t>）</a:t>
            </a:r>
            <a:endParaRPr kumimoji="1" lang="en-US" altLang="ja-JP" sz="1050" dirty="0">
              <a:solidFill>
                <a:srgbClr val="FFFF00"/>
              </a:solidFill>
            </a:endParaRPr>
          </a:p>
          <a:p>
            <a:r>
              <a:rPr lang="ja-JP" altLang="en-US" sz="1050" dirty="0">
                <a:solidFill>
                  <a:srgbClr val="FFFF00"/>
                </a:solidFill>
              </a:rPr>
              <a:t>・イリーガルパス（前後関係なく</a:t>
            </a:r>
            <a:r>
              <a:rPr lang="en-US" altLang="ja-JP" sz="1050" dirty="0">
                <a:solidFill>
                  <a:srgbClr val="FFFF00"/>
                </a:solidFill>
              </a:rPr>
              <a:t>OFF</a:t>
            </a:r>
            <a:r>
              <a:rPr lang="ja-JP" altLang="en-US" sz="1050" dirty="0">
                <a:solidFill>
                  <a:srgbClr val="FFFF00"/>
                </a:solidFill>
              </a:rPr>
              <a:t>）</a:t>
            </a:r>
            <a:endParaRPr lang="en-US" altLang="ja-JP" sz="1050" dirty="0">
              <a:solidFill>
                <a:srgbClr val="FFFF00"/>
              </a:solidFill>
            </a:endParaRPr>
          </a:p>
          <a:p>
            <a:r>
              <a:rPr kumimoji="1" lang="ja-JP" altLang="en-US" sz="1050" dirty="0">
                <a:solidFill>
                  <a:srgbClr val="FFFF00"/>
                </a:solidFill>
              </a:rPr>
              <a:t>等を確認</a:t>
            </a:r>
            <a:endParaRPr kumimoji="1" lang="en-US" altLang="ja-JP" sz="1050" dirty="0">
              <a:solidFill>
                <a:srgbClr val="FFFF00"/>
              </a:solidFill>
            </a:endParaRPr>
          </a:p>
        </p:txBody>
      </p:sp>
      <p:sp>
        <p:nvSpPr>
          <p:cNvPr id="26" name="テキスト ボックス 25">
            <a:extLst>
              <a:ext uri="{FF2B5EF4-FFF2-40B4-BE49-F238E27FC236}">
                <a16:creationId xmlns:a16="http://schemas.microsoft.com/office/drawing/2014/main" id="{7BAF3B60-A49D-6DB3-94C5-90CA3AF2DFDF}"/>
              </a:ext>
            </a:extLst>
          </p:cNvPr>
          <p:cNvSpPr txBox="1"/>
          <p:nvPr/>
        </p:nvSpPr>
        <p:spPr>
          <a:xfrm flipH="1">
            <a:off x="6633960" y="5321440"/>
            <a:ext cx="1438620" cy="253916"/>
          </a:xfrm>
          <a:prstGeom prst="rect">
            <a:avLst/>
          </a:prstGeom>
          <a:solidFill>
            <a:srgbClr val="FFC000">
              <a:alpha val="23000"/>
            </a:srgbClr>
          </a:solidFill>
          <a:ln>
            <a:solidFill>
              <a:schemeClr val="accent2"/>
            </a:solidFill>
          </a:ln>
        </p:spPr>
        <p:txBody>
          <a:bodyPr wrap="square" rtlCol="0">
            <a:spAutoFit/>
          </a:bodyPr>
          <a:lstStyle/>
          <a:p>
            <a:r>
              <a:rPr lang="ja-JP" altLang="en-US" sz="1050" dirty="0">
                <a:solidFill>
                  <a:schemeClr val="accent2"/>
                </a:solidFill>
              </a:rPr>
              <a:t>ゲームクロック</a:t>
            </a:r>
            <a:endParaRPr kumimoji="1" lang="ja-JP" altLang="en-US" sz="1050" dirty="0">
              <a:solidFill>
                <a:schemeClr val="accent2"/>
              </a:solidFill>
            </a:endParaRPr>
          </a:p>
        </p:txBody>
      </p:sp>
      <p:sp>
        <p:nvSpPr>
          <p:cNvPr id="27" name="テキスト ボックス 26">
            <a:extLst>
              <a:ext uri="{FF2B5EF4-FFF2-40B4-BE49-F238E27FC236}">
                <a16:creationId xmlns:a16="http://schemas.microsoft.com/office/drawing/2014/main" id="{109A87CE-9761-7990-C9C8-71CD0D00292E}"/>
              </a:ext>
            </a:extLst>
          </p:cNvPr>
          <p:cNvSpPr txBox="1"/>
          <p:nvPr/>
        </p:nvSpPr>
        <p:spPr>
          <a:xfrm flipH="1">
            <a:off x="5618692" y="290606"/>
            <a:ext cx="1438620" cy="577081"/>
          </a:xfrm>
          <a:prstGeom prst="rect">
            <a:avLst/>
          </a:prstGeom>
          <a:solidFill>
            <a:schemeClr val="accent4">
              <a:lumMod val="20000"/>
              <a:lumOff val="80000"/>
            </a:schemeClr>
          </a:solidFill>
          <a:ln>
            <a:solidFill>
              <a:srgbClr val="0070C0"/>
            </a:solidFill>
          </a:ln>
        </p:spPr>
        <p:txBody>
          <a:bodyPr wrap="square" rtlCol="0">
            <a:spAutoFit/>
          </a:bodyPr>
          <a:lstStyle/>
          <a:p>
            <a:r>
              <a:rPr kumimoji="1" lang="en-US" altLang="ja-JP" sz="1050" dirty="0">
                <a:solidFill>
                  <a:srgbClr val="0070C0"/>
                </a:solidFill>
              </a:rPr>
              <a:t>25</a:t>
            </a:r>
            <a:r>
              <a:rPr kumimoji="1" lang="ja-JP" altLang="en-US" sz="1050" dirty="0">
                <a:solidFill>
                  <a:srgbClr val="0070C0"/>
                </a:solidFill>
              </a:rPr>
              <a:t>秒（発声で）</a:t>
            </a:r>
          </a:p>
          <a:p>
            <a:r>
              <a:rPr kumimoji="1" lang="ja-JP" altLang="en-US" sz="1050" dirty="0">
                <a:solidFill>
                  <a:srgbClr val="0070C0"/>
                </a:solidFill>
              </a:rPr>
              <a:t>チームタイムアウト</a:t>
            </a:r>
          </a:p>
          <a:p>
            <a:r>
              <a:rPr kumimoji="1" lang="ja-JP" altLang="en-US" sz="1050" dirty="0">
                <a:solidFill>
                  <a:srgbClr val="0070C0"/>
                </a:solidFill>
              </a:rPr>
              <a:t>（</a:t>
            </a:r>
            <a:r>
              <a:rPr kumimoji="1" lang="en-US" altLang="ja-JP" sz="1050" dirty="0">
                <a:solidFill>
                  <a:srgbClr val="0070C0"/>
                </a:solidFill>
              </a:rPr>
              <a:t>60</a:t>
            </a:r>
            <a:r>
              <a:rPr kumimoji="1" lang="ja-JP" altLang="en-US" sz="1050" dirty="0">
                <a:solidFill>
                  <a:srgbClr val="0070C0"/>
                </a:solidFill>
              </a:rPr>
              <a:t>秒）</a:t>
            </a:r>
          </a:p>
        </p:txBody>
      </p:sp>
      <p:sp>
        <p:nvSpPr>
          <p:cNvPr id="28" name="テキスト ボックス 27">
            <a:extLst>
              <a:ext uri="{FF2B5EF4-FFF2-40B4-BE49-F238E27FC236}">
                <a16:creationId xmlns:a16="http://schemas.microsoft.com/office/drawing/2014/main" id="{853D221D-115E-3CF4-AD3C-DE8BBDD0F9AF}"/>
              </a:ext>
            </a:extLst>
          </p:cNvPr>
          <p:cNvSpPr txBox="1"/>
          <p:nvPr/>
        </p:nvSpPr>
        <p:spPr>
          <a:xfrm flipH="1">
            <a:off x="4996219" y="5632142"/>
            <a:ext cx="3588518" cy="1061829"/>
          </a:xfrm>
          <a:prstGeom prst="rect">
            <a:avLst/>
          </a:prstGeom>
          <a:solidFill>
            <a:srgbClr val="FFC000">
              <a:alpha val="27000"/>
            </a:srgbClr>
          </a:solidFill>
          <a:ln>
            <a:solidFill>
              <a:schemeClr val="accent2"/>
            </a:solidFill>
          </a:ln>
        </p:spPr>
        <p:txBody>
          <a:bodyPr wrap="square" rtlCol="0">
            <a:spAutoFit/>
          </a:bodyPr>
          <a:lstStyle/>
          <a:p>
            <a:r>
              <a:rPr lang="ja-JP" altLang="en-US" sz="1050" dirty="0">
                <a:solidFill>
                  <a:schemeClr val="accent2"/>
                </a:solidFill>
              </a:rPr>
              <a:t>足を伸ばしてボールデッドの位置を示す。</a:t>
            </a:r>
          </a:p>
          <a:p>
            <a:r>
              <a:rPr lang="en-US" altLang="ja-JP" sz="1050" dirty="0">
                <a:solidFill>
                  <a:schemeClr val="accent2"/>
                </a:solidFill>
              </a:rPr>
              <a:t>R</a:t>
            </a:r>
            <a:r>
              <a:rPr lang="ja-JP" altLang="en-US" sz="1050" dirty="0">
                <a:solidFill>
                  <a:schemeClr val="accent2"/>
                </a:solidFill>
              </a:rPr>
              <a:t>がボールを設置した後スクリメージラインから</a:t>
            </a:r>
            <a:r>
              <a:rPr lang="en-US" altLang="ja-JP" sz="1050" dirty="0">
                <a:solidFill>
                  <a:schemeClr val="accent2"/>
                </a:solidFill>
              </a:rPr>
              <a:t>7yd</a:t>
            </a:r>
            <a:r>
              <a:rPr lang="ja-JP" altLang="en-US" sz="1050" dirty="0">
                <a:solidFill>
                  <a:schemeClr val="accent2"/>
                </a:solidFill>
              </a:rPr>
              <a:t>地点のサイドライン上に位置し、</a:t>
            </a:r>
          </a:p>
          <a:p>
            <a:r>
              <a:rPr lang="en-US" altLang="ja-JP" sz="1050" dirty="0">
                <a:solidFill>
                  <a:schemeClr val="accent2"/>
                </a:solidFill>
              </a:rPr>
              <a:t>Blitzer</a:t>
            </a:r>
            <a:r>
              <a:rPr lang="ja-JP" altLang="en-US" sz="1050" dirty="0">
                <a:solidFill>
                  <a:schemeClr val="accent2"/>
                </a:solidFill>
              </a:rPr>
              <a:t>候補が</a:t>
            </a:r>
            <a:r>
              <a:rPr lang="en-US" altLang="ja-JP" sz="1050" dirty="0">
                <a:solidFill>
                  <a:schemeClr val="accent2"/>
                </a:solidFill>
              </a:rPr>
              <a:t>7yd</a:t>
            </a:r>
            <a:r>
              <a:rPr lang="ja-JP" altLang="en-US" sz="1050" dirty="0">
                <a:solidFill>
                  <a:schemeClr val="accent2"/>
                </a:solidFill>
              </a:rPr>
              <a:t>以上離れているかを確認する。</a:t>
            </a:r>
          </a:p>
          <a:p>
            <a:r>
              <a:rPr lang="en-US" altLang="ja-JP" sz="1050" dirty="0">
                <a:solidFill>
                  <a:schemeClr val="accent2"/>
                </a:solidFill>
              </a:rPr>
              <a:t>※FJ</a:t>
            </a:r>
            <a:r>
              <a:rPr lang="ja-JP" altLang="en-US" sz="1050" dirty="0">
                <a:solidFill>
                  <a:schemeClr val="accent2"/>
                </a:solidFill>
              </a:rPr>
              <a:t>が立つ位置と</a:t>
            </a:r>
            <a:r>
              <a:rPr lang="en-US" altLang="ja-JP" sz="1050" dirty="0">
                <a:solidFill>
                  <a:schemeClr val="accent2"/>
                </a:solidFill>
              </a:rPr>
              <a:t>SJ</a:t>
            </a:r>
            <a:r>
              <a:rPr lang="ja-JP" altLang="en-US" sz="1050" dirty="0">
                <a:solidFill>
                  <a:schemeClr val="accent2"/>
                </a:solidFill>
              </a:rPr>
              <a:t>が置いた</a:t>
            </a:r>
            <a:r>
              <a:rPr lang="en-US" altLang="ja-JP" sz="1050" dirty="0">
                <a:solidFill>
                  <a:schemeClr val="accent2"/>
                </a:solidFill>
              </a:rPr>
              <a:t>7yd</a:t>
            </a:r>
            <a:r>
              <a:rPr lang="ja-JP" altLang="en-US" sz="1050" dirty="0">
                <a:solidFill>
                  <a:schemeClr val="accent2"/>
                </a:solidFill>
              </a:rPr>
              <a:t>マーカーを結ぶ仮想線を、</a:t>
            </a:r>
            <a:r>
              <a:rPr lang="en-US" altLang="ja-JP" sz="1050" dirty="0">
                <a:solidFill>
                  <a:schemeClr val="accent2"/>
                </a:solidFill>
              </a:rPr>
              <a:t>7yd</a:t>
            </a:r>
            <a:r>
              <a:rPr lang="ja-JP" altLang="en-US" sz="1050" dirty="0">
                <a:solidFill>
                  <a:schemeClr val="accent2"/>
                </a:solidFill>
              </a:rPr>
              <a:t>の基準とする</a:t>
            </a:r>
            <a:endParaRPr kumimoji="1" lang="ja-JP" altLang="en-US" sz="1050" dirty="0">
              <a:solidFill>
                <a:schemeClr val="accent2"/>
              </a:solidFill>
            </a:endParaRPr>
          </a:p>
        </p:txBody>
      </p:sp>
      <p:sp>
        <p:nvSpPr>
          <p:cNvPr id="29" name="テキスト ボックス 28">
            <a:extLst>
              <a:ext uri="{FF2B5EF4-FFF2-40B4-BE49-F238E27FC236}">
                <a16:creationId xmlns:a16="http://schemas.microsoft.com/office/drawing/2014/main" id="{C580F3EF-D0AB-E07A-2001-1FBC9B14679B}"/>
              </a:ext>
            </a:extLst>
          </p:cNvPr>
          <p:cNvSpPr txBox="1"/>
          <p:nvPr/>
        </p:nvSpPr>
        <p:spPr>
          <a:xfrm flipH="1">
            <a:off x="10088378" y="3615845"/>
            <a:ext cx="1267599" cy="900246"/>
          </a:xfrm>
          <a:prstGeom prst="rect">
            <a:avLst/>
          </a:prstGeom>
          <a:noFill/>
        </p:spPr>
        <p:txBody>
          <a:bodyPr wrap="square" rtlCol="0">
            <a:spAutoFit/>
          </a:bodyPr>
          <a:lstStyle/>
          <a:p>
            <a:r>
              <a:rPr lang="ja-JP" altLang="en-US" sz="1050" dirty="0"/>
              <a:t>手を挙げている</a:t>
            </a:r>
            <a:r>
              <a:rPr lang="en-US" altLang="ja-JP" sz="1050" dirty="0"/>
              <a:t>Blitzer</a:t>
            </a:r>
            <a:r>
              <a:rPr lang="ja-JP" altLang="en-US" sz="1050" dirty="0"/>
              <a:t>候補と</a:t>
            </a:r>
          </a:p>
          <a:p>
            <a:r>
              <a:rPr lang="en-US" altLang="ja-JP" sz="1050" dirty="0"/>
              <a:t>QB</a:t>
            </a:r>
            <a:r>
              <a:rPr lang="ja-JP" altLang="en-US" sz="1050" dirty="0"/>
              <a:t>を結ぶ線の</a:t>
            </a:r>
          </a:p>
          <a:p>
            <a:r>
              <a:rPr lang="ja-JP" altLang="en-US" sz="1050" dirty="0"/>
              <a:t>延長線上に位置する。</a:t>
            </a:r>
            <a:endParaRPr kumimoji="1" lang="ja-JP" altLang="en-US" sz="1050" dirty="0"/>
          </a:p>
        </p:txBody>
      </p:sp>
      <p:sp>
        <p:nvSpPr>
          <p:cNvPr id="30" name="テキスト ボックス 29">
            <a:extLst>
              <a:ext uri="{FF2B5EF4-FFF2-40B4-BE49-F238E27FC236}">
                <a16:creationId xmlns:a16="http://schemas.microsoft.com/office/drawing/2014/main" id="{8D387A9B-8B1A-3ECF-AAF5-E57FD180B0E2}"/>
              </a:ext>
            </a:extLst>
          </p:cNvPr>
          <p:cNvSpPr txBox="1"/>
          <p:nvPr/>
        </p:nvSpPr>
        <p:spPr>
          <a:xfrm flipH="1">
            <a:off x="1306290" y="164029"/>
            <a:ext cx="4168337" cy="1061829"/>
          </a:xfrm>
          <a:prstGeom prst="rect">
            <a:avLst/>
          </a:prstGeom>
          <a:solidFill>
            <a:schemeClr val="accent4">
              <a:lumMod val="20000"/>
              <a:lumOff val="80000"/>
            </a:schemeClr>
          </a:solidFill>
          <a:ln>
            <a:solidFill>
              <a:srgbClr val="0070C0"/>
            </a:solidFill>
          </a:ln>
        </p:spPr>
        <p:txBody>
          <a:bodyPr wrap="square" rtlCol="0">
            <a:spAutoFit/>
          </a:bodyPr>
          <a:lstStyle/>
          <a:p>
            <a:r>
              <a:rPr lang="ja-JP" altLang="en-US" sz="1050" dirty="0">
                <a:solidFill>
                  <a:srgbClr val="0070C0"/>
                </a:solidFill>
              </a:rPr>
              <a:t>足を伸ばしてボールデッドの位置を示す。</a:t>
            </a:r>
          </a:p>
          <a:p>
            <a:r>
              <a:rPr lang="en-US" altLang="ja-JP" sz="1050" dirty="0">
                <a:solidFill>
                  <a:srgbClr val="0070C0"/>
                </a:solidFill>
              </a:rPr>
              <a:t>DJ</a:t>
            </a:r>
            <a:r>
              <a:rPr lang="ja-JP" altLang="en-US" sz="1050" dirty="0">
                <a:solidFill>
                  <a:srgbClr val="0070C0"/>
                </a:solidFill>
              </a:rPr>
              <a:t>とボールデッド地点管理を交代したら、</a:t>
            </a:r>
          </a:p>
          <a:p>
            <a:r>
              <a:rPr lang="en-US" altLang="ja-JP" sz="1050" dirty="0">
                <a:solidFill>
                  <a:srgbClr val="0070C0"/>
                </a:solidFill>
              </a:rPr>
              <a:t>SL</a:t>
            </a:r>
            <a:r>
              <a:rPr lang="ja-JP" altLang="en-US" sz="1050" dirty="0">
                <a:solidFill>
                  <a:srgbClr val="0070C0"/>
                </a:solidFill>
              </a:rPr>
              <a:t>から</a:t>
            </a:r>
            <a:r>
              <a:rPr lang="en-US" altLang="ja-JP" sz="1050" dirty="0">
                <a:solidFill>
                  <a:srgbClr val="0070C0"/>
                </a:solidFill>
              </a:rPr>
              <a:t>7yd</a:t>
            </a:r>
            <a:r>
              <a:rPr lang="ja-JP" altLang="en-US" sz="1050" dirty="0">
                <a:solidFill>
                  <a:srgbClr val="0070C0"/>
                </a:solidFill>
              </a:rPr>
              <a:t>地点のサイドライン上にマーカーを設置後、</a:t>
            </a:r>
          </a:p>
          <a:p>
            <a:r>
              <a:rPr lang="ja-JP" altLang="en-US" sz="1050" dirty="0">
                <a:solidFill>
                  <a:srgbClr val="0070C0"/>
                </a:solidFill>
              </a:rPr>
              <a:t>ハーフライン付近に位置する。</a:t>
            </a:r>
            <a:endParaRPr lang="en-US" altLang="ja-JP" sz="1050" dirty="0">
              <a:solidFill>
                <a:srgbClr val="0070C0"/>
              </a:solidFill>
            </a:endParaRPr>
          </a:p>
          <a:p>
            <a:r>
              <a:rPr kumimoji="1" lang="ja-JP" altLang="en-US" sz="1050" dirty="0">
                <a:solidFill>
                  <a:srgbClr val="0070C0"/>
                </a:solidFill>
              </a:rPr>
              <a:t>プレー開始後は「最も奥に進んだレシーバーについていく」</a:t>
            </a:r>
            <a:endParaRPr kumimoji="1" lang="en-US" altLang="ja-JP" sz="1050" dirty="0">
              <a:solidFill>
                <a:srgbClr val="0070C0"/>
              </a:solidFill>
            </a:endParaRPr>
          </a:p>
          <a:p>
            <a:r>
              <a:rPr lang="ja-JP" altLang="en-US" sz="1050" dirty="0">
                <a:solidFill>
                  <a:srgbClr val="0070C0"/>
                </a:solidFill>
              </a:rPr>
              <a:t>特に</a:t>
            </a:r>
            <a:r>
              <a:rPr lang="en-US" altLang="ja-JP" sz="1050" dirty="0">
                <a:solidFill>
                  <a:srgbClr val="0070C0"/>
                </a:solidFill>
              </a:rPr>
              <a:t>1st</a:t>
            </a:r>
            <a:r>
              <a:rPr lang="ja-JP" altLang="en-US" sz="1050" dirty="0">
                <a:solidFill>
                  <a:srgbClr val="0070C0"/>
                </a:solidFill>
              </a:rPr>
              <a:t>ダウン獲得、サイドラインを踏んだかどうか、</a:t>
            </a:r>
            <a:r>
              <a:rPr lang="en-US" altLang="ja-JP" sz="1050" dirty="0">
                <a:solidFill>
                  <a:srgbClr val="0070C0"/>
                </a:solidFill>
              </a:rPr>
              <a:t>TD</a:t>
            </a:r>
            <a:r>
              <a:rPr lang="ja-JP" altLang="en-US" sz="1050" dirty="0">
                <a:solidFill>
                  <a:srgbClr val="0070C0"/>
                </a:solidFill>
              </a:rPr>
              <a:t>は要確認</a:t>
            </a:r>
            <a:endParaRPr kumimoji="1" lang="ja-JP" altLang="en-US" sz="1050" dirty="0">
              <a:solidFill>
                <a:srgbClr val="0070C0"/>
              </a:solidFill>
            </a:endParaRPr>
          </a:p>
        </p:txBody>
      </p:sp>
      <p:sp>
        <p:nvSpPr>
          <p:cNvPr id="35" name="正方形/長方形 34">
            <a:extLst>
              <a:ext uri="{FF2B5EF4-FFF2-40B4-BE49-F238E27FC236}">
                <a16:creationId xmlns:a16="http://schemas.microsoft.com/office/drawing/2014/main" id="{A9CD84CF-FF14-F0F7-AB2A-F7534113A44E}"/>
              </a:ext>
            </a:extLst>
          </p:cNvPr>
          <p:cNvSpPr/>
          <p:nvPr/>
        </p:nvSpPr>
        <p:spPr>
          <a:xfrm>
            <a:off x="973182" y="4433455"/>
            <a:ext cx="6466247" cy="847633"/>
          </a:xfrm>
          <a:prstGeom prst="rect">
            <a:avLst/>
          </a:prstGeom>
          <a:solidFill>
            <a:schemeClr val="accent2">
              <a:alpha val="2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平行四辺形 36">
            <a:extLst>
              <a:ext uri="{FF2B5EF4-FFF2-40B4-BE49-F238E27FC236}">
                <a16:creationId xmlns:a16="http://schemas.microsoft.com/office/drawing/2014/main" id="{3AD2FD8B-CD70-966E-E45C-D46230E81E4B}"/>
              </a:ext>
            </a:extLst>
          </p:cNvPr>
          <p:cNvSpPr/>
          <p:nvPr/>
        </p:nvSpPr>
        <p:spPr>
          <a:xfrm rot="20697644">
            <a:off x="8185783" y="3411194"/>
            <a:ext cx="2096366" cy="391935"/>
          </a:xfrm>
          <a:prstGeom prst="parallelogram">
            <a:avLst/>
          </a:prstGeom>
          <a:solidFill>
            <a:schemeClr val="accent6">
              <a:alpha val="2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4397B148-A3E9-686C-2157-E759EBDDB09C}"/>
              </a:ext>
            </a:extLst>
          </p:cNvPr>
          <p:cNvSpPr/>
          <p:nvPr/>
        </p:nvSpPr>
        <p:spPr>
          <a:xfrm flipV="1">
            <a:off x="7447536" y="1316047"/>
            <a:ext cx="1618087" cy="249255"/>
          </a:xfrm>
          <a:prstGeom prst="rect">
            <a:avLst/>
          </a:prstGeom>
          <a:solidFill>
            <a:srgbClr val="FFFF00">
              <a:alpha val="2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796632CF-E78F-C458-B65D-5FAC17D01888}"/>
              </a:ext>
            </a:extLst>
          </p:cNvPr>
          <p:cNvSpPr txBox="1"/>
          <p:nvPr/>
        </p:nvSpPr>
        <p:spPr>
          <a:xfrm>
            <a:off x="9270269" y="921977"/>
            <a:ext cx="520276" cy="369332"/>
          </a:xfrm>
          <a:prstGeom prst="rect">
            <a:avLst/>
          </a:prstGeom>
          <a:solidFill>
            <a:schemeClr val="bg2">
              <a:lumMod val="75000"/>
            </a:schemeClr>
          </a:solidFill>
        </p:spPr>
        <p:txBody>
          <a:bodyPr wrap="square" rtlCol="0">
            <a:spAutoFit/>
          </a:bodyPr>
          <a:lstStyle/>
          <a:p>
            <a:r>
              <a:rPr lang="en-US" altLang="ja-JP" dirty="0">
                <a:solidFill>
                  <a:srgbClr val="FFFF00"/>
                </a:solidFill>
              </a:rPr>
              <a:t>DJ</a:t>
            </a:r>
          </a:p>
        </p:txBody>
      </p:sp>
    </p:spTree>
    <p:extLst>
      <p:ext uri="{BB962C8B-B14F-4D97-AF65-F5344CB8AC3E}">
        <p14:creationId xmlns:p14="http://schemas.microsoft.com/office/powerpoint/2010/main" val="253515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51A19F-B833-79F0-2B98-017901A93000}"/>
            </a:ext>
          </a:extLst>
        </p:cNvPr>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9633F8BF-A5A8-00E3-AE89-7A16A66D10EE}"/>
              </a:ext>
            </a:extLst>
          </p:cNvPr>
          <p:cNvSpPr/>
          <p:nvPr/>
        </p:nvSpPr>
        <p:spPr>
          <a:xfrm>
            <a:off x="1013494" y="1316048"/>
            <a:ext cx="6425934" cy="3105798"/>
          </a:xfrm>
          <a:prstGeom prst="rect">
            <a:avLst/>
          </a:prstGeom>
          <a:solidFill>
            <a:schemeClr val="accent4">
              <a:alpha val="2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0CA25FEA-1EA4-A9DF-442F-D34EE6D62E36}"/>
              </a:ext>
            </a:extLst>
          </p:cNvPr>
          <p:cNvSpPr/>
          <p:nvPr/>
        </p:nvSpPr>
        <p:spPr>
          <a:xfrm>
            <a:off x="9065623" y="1327657"/>
            <a:ext cx="1053018" cy="3953431"/>
          </a:xfrm>
          <a:prstGeom prst="rect">
            <a:avLst/>
          </a:prstGeom>
          <a:solidFill>
            <a:srgbClr val="FFFF00">
              <a:alpha val="2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26CBBEC5-F2A8-1EA9-2B71-146039344D4E}"/>
              </a:ext>
            </a:extLst>
          </p:cNvPr>
          <p:cNvSpPr/>
          <p:nvPr/>
        </p:nvSpPr>
        <p:spPr>
          <a:xfrm>
            <a:off x="10118641" y="1316049"/>
            <a:ext cx="1322707" cy="3965040"/>
          </a:xfrm>
          <a:prstGeom prst="rect">
            <a:avLst/>
          </a:prstGeom>
          <a:solidFill>
            <a:schemeClr val="accent6">
              <a:lumMod val="60000"/>
              <a:lumOff val="40000"/>
              <a:alpha val="31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38A114B7-4435-EA8D-4F51-4FCF7E3AE8C0}"/>
              </a:ext>
            </a:extLst>
          </p:cNvPr>
          <p:cNvSpPr/>
          <p:nvPr/>
        </p:nvSpPr>
        <p:spPr>
          <a:xfrm>
            <a:off x="7439430" y="1565302"/>
            <a:ext cx="1645920" cy="3715785"/>
          </a:xfrm>
          <a:prstGeom prst="rect">
            <a:avLst/>
          </a:prstGeom>
          <a:solidFill>
            <a:schemeClr val="accent2">
              <a:alpha val="2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52E19E3A-695B-C327-A62B-9053A73EA674}"/>
              </a:ext>
            </a:extLst>
          </p:cNvPr>
          <p:cNvGrpSpPr/>
          <p:nvPr/>
        </p:nvGrpSpPr>
        <p:grpSpPr>
          <a:xfrm>
            <a:off x="1013494" y="1316048"/>
            <a:ext cx="10427854" cy="3965040"/>
            <a:chOff x="1048328" y="1202837"/>
            <a:chExt cx="10427854" cy="3965040"/>
          </a:xfrm>
        </p:grpSpPr>
        <p:grpSp>
          <p:nvGrpSpPr>
            <p:cNvPr id="7" name="グループ化 6">
              <a:extLst>
                <a:ext uri="{FF2B5EF4-FFF2-40B4-BE49-F238E27FC236}">
                  <a16:creationId xmlns:a16="http://schemas.microsoft.com/office/drawing/2014/main" id="{3ED7BA75-7CA0-FAAB-BC2D-B864ADC50511}"/>
                </a:ext>
              </a:extLst>
            </p:cNvPr>
            <p:cNvGrpSpPr/>
            <p:nvPr/>
          </p:nvGrpSpPr>
          <p:grpSpPr>
            <a:xfrm>
              <a:off x="1048328" y="1202837"/>
              <a:ext cx="10427854" cy="3965040"/>
              <a:chOff x="1404191" y="1860994"/>
              <a:chExt cx="10427854" cy="3965040"/>
            </a:xfrm>
          </p:grpSpPr>
          <p:sp>
            <p:nvSpPr>
              <p:cNvPr id="4" name="フローチャート: 定義済み処理 3">
                <a:extLst>
                  <a:ext uri="{FF2B5EF4-FFF2-40B4-BE49-F238E27FC236}">
                    <a16:creationId xmlns:a16="http://schemas.microsoft.com/office/drawing/2014/main" id="{96FC11F1-30E1-5622-F552-89431246A62A}"/>
                  </a:ext>
                </a:extLst>
              </p:cNvPr>
              <p:cNvSpPr/>
              <p:nvPr/>
            </p:nvSpPr>
            <p:spPr>
              <a:xfrm>
                <a:off x="1404191" y="1860994"/>
                <a:ext cx="10427854" cy="3965040"/>
              </a:xfrm>
              <a:prstGeom prst="flowChartPredefined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B60D6E81-F1C8-2DC6-1117-E5276F4FA38D}"/>
                  </a:ext>
                </a:extLst>
              </p:cNvPr>
              <p:cNvCxnSpPr>
                <a:stCxn id="4" idx="0"/>
                <a:endCxn id="4" idx="2"/>
              </p:cNvCxnSpPr>
              <p:nvPr/>
            </p:nvCxnSpPr>
            <p:spPr>
              <a:xfrm>
                <a:off x="6618118" y="1860994"/>
                <a:ext cx="0" cy="396504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9" name="直線コネクタ 8">
              <a:extLst>
                <a:ext uri="{FF2B5EF4-FFF2-40B4-BE49-F238E27FC236}">
                  <a16:creationId xmlns:a16="http://schemas.microsoft.com/office/drawing/2014/main" id="{901B3C89-14B6-9264-F20F-B7D9B0B2FBC2}"/>
                </a:ext>
              </a:extLst>
            </p:cNvPr>
            <p:cNvCxnSpPr/>
            <p:nvPr/>
          </p:nvCxnSpPr>
          <p:spPr>
            <a:xfrm>
              <a:off x="2993243"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F77C9879-ADF2-1C78-7573-FAE83D500284}"/>
                </a:ext>
              </a:extLst>
            </p:cNvPr>
            <p:cNvCxnSpPr/>
            <p:nvPr/>
          </p:nvCxnSpPr>
          <p:spPr>
            <a:xfrm>
              <a:off x="9510025"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sp>
        <p:nvSpPr>
          <p:cNvPr id="14" name="楕円 13">
            <a:extLst>
              <a:ext uri="{FF2B5EF4-FFF2-40B4-BE49-F238E27FC236}">
                <a16:creationId xmlns:a16="http://schemas.microsoft.com/office/drawing/2014/main" id="{85305936-CC1D-FDE7-FD41-550677AC1122}"/>
              </a:ext>
            </a:extLst>
          </p:cNvPr>
          <p:cNvSpPr/>
          <p:nvPr/>
        </p:nvSpPr>
        <p:spPr>
          <a:xfrm>
            <a:off x="9484165" y="3134313"/>
            <a:ext cx="357052" cy="226423"/>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左 15">
            <a:extLst>
              <a:ext uri="{FF2B5EF4-FFF2-40B4-BE49-F238E27FC236}">
                <a16:creationId xmlns:a16="http://schemas.microsoft.com/office/drawing/2014/main" id="{D06E7877-24BF-0471-538A-AA7CF090A2CB}"/>
              </a:ext>
            </a:extLst>
          </p:cNvPr>
          <p:cNvSpPr/>
          <p:nvPr/>
        </p:nvSpPr>
        <p:spPr>
          <a:xfrm>
            <a:off x="7236248" y="265898"/>
            <a:ext cx="2142837" cy="628073"/>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offence</a:t>
            </a:r>
            <a:endParaRPr kumimoji="1" lang="ja-JP" altLang="en-US" dirty="0"/>
          </a:p>
        </p:txBody>
      </p:sp>
      <p:sp>
        <p:nvSpPr>
          <p:cNvPr id="17" name="テキスト ボックス 16">
            <a:extLst>
              <a:ext uri="{FF2B5EF4-FFF2-40B4-BE49-F238E27FC236}">
                <a16:creationId xmlns:a16="http://schemas.microsoft.com/office/drawing/2014/main" id="{9EDA6930-A84B-5694-5D28-BF93CCEC2228}"/>
              </a:ext>
            </a:extLst>
          </p:cNvPr>
          <p:cNvSpPr txBox="1"/>
          <p:nvPr/>
        </p:nvSpPr>
        <p:spPr>
          <a:xfrm>
            <a:off x="7447536" y="3727462"/>
            <a:ext cx="1145307" cy="369332"/>
          </a:xfrm>
          <a:prstGeom prst="rect">
            <a:avLst/>
          </a:prstGeom>
          <a:noFill/>
        </p:spPr>
        <p:txBody>
          <a:bodyPr wrap="square" rtlCol="0">
            <a:spAutoFit/>
          </a:bodyPr>
          <a:lstStyle/>
          <a:p>
            <a:r>
              <a:rPr kumimoji="1" lang="en-US" altLang="ja-JP" dirty="0"/>
              <a:t>Blitzer</a:t>
            </a:r>
            <a:endParaRPr kumimoji="1" lang="ja-JP" altLang="en-US" dirty="0"/>
          </a:p>
        </p:txBody>
      </p:sp>
      <p:sp>
        <p:nvSpPr>
          <p:cNvPr id="18" name="テキスト ボックス 17">
            <a:extLst>
              <a:ext uri="{FF2B5EF4-FFF2-40B4-BE49-F238E27FC236}">
                <a16:creationId xmlns:a16="http://schemas.microsoft.com/office/drawing/2014/main" id="{C9D82E8E-4C8B-E6E5-D78B-175EB54A99C6}"/>
              </a:ext>
            </a:extLst>
          </p:cNvPr>
          <p:cNvSpPr txBox="1"/>
          <p:nvPr/>
        </p:nvSpPr>
        <p:spPr>
          <a:xfrm>
            <a:off x="10336353" y="3038764"/>
            <a:ext cx="1145307" cy="369332"/>
          </a:xfrm>
          <a:prstGeom prst="rect">
            <a:avLst/>
          </a:prstGeom>
          <a:noFill/>
        </p:spPr>
        <p:txBody>
          <a:bodyPr wrap="square" rtlCol="0">
            <a:spAutoFit/>
          </a:bodyPr>
          <a:lstStyle/>
          <a:p>
            <a:r>
              <a:rPr lang="en-US" altLang="ja-JP" dirty="0"/>
              <a:t>QB</a:t>
            </a:r>
          </a:p>
        </p:txBody>
      </p:sp>
      <p:sp>
        <p:nvSpPr>
          <p:cNvPr id="19" name="テキスト ボックス 18">
            <a:extLst>
              <a:ext uri="{FF2B5EF4-FFF2-40B4-BE49-F238E27FC236}">
                <a16:creationId xmlns:a16="http://schemas.microsoft.com/office/drawing/2014/main" id="{8F9602C6-A756-84AB-3A29-7C9325215A92}"/>
              </a:ext>
            </a:extLst>
          </p:cNvPr>
          <p:cNvSpPr txBox="1"/>
          <p:nvPr/>
        </p:nvSpPr>
        <p:spPr>
          <a:xfrm>
            <a:off x="10445838" y="5261470"/>
            <a:ext cx="1145307" cy="369332"/>
          </a:xfrm>
          <a:prstGeom prst="rect">
            <a:avLst/>
          </a:prstGeom>
          <a:noFill/>
        </p:spPr>
        <p:txBody>
          <a:bodyPr wrap="square" rtlCol="0">
            <a:spAutoFit/>
          </a:bodyPr>
          <a:lstStyle/>
          <a:p>
            <a:r>
              <a:rPr lang="en-US" altLang="ja-JP" dirty="0">
                <a:solidFill>
                  <a:schemeClr val="accent6"/>
                </a:solidFill>
              </a:rPr>
              <a:t>R</a:t>
            </a:r>
          </a:p>
        </p:txBody>
      </p:sp>
      <p:sp>
        <p:nvSpPr>
          <p:cNvPr id="20" name="テキスト ボックス 19">
            <a:extLst>
              <a:ext uri="{FF2B5EF4-FFF2-40B4-BE49-F238E27FC236}">
                <a16:creationId xmlns:a16="http://schemas.microsoft.com/office/drawing/2014/main" id="{8A681F79-61C5-BD4C-C249-6783C452CC84}"/>
              </a:ext>
            </a:extLst>
          </p:cNvPr>
          <p:cNvSpPr txBox="1"/>
          <p:nvPr/>
        </p:nvSpPr>
        <p:spPr>
          <a:xfrm>
            <a:off x="9267971" y="981427"/>
            <a:ext cx="520276" cy="369332"/>
          </a:xfrm>
          <a:prstGeom prst="rect">
            <a:avLst/>
          </a:prstGeom>
          <a:solidFill>
            <a:schemeClr val="tx1">
              <a:lumMod val="50000"/>
              <a:lumOff val="50000"/>
            </a:schemeClr>
          </a:solidFill>
        </p:spPr>
        <p:txBody>
          <a:bodyPr wrap="square" rtlCol="0">
            <a:spAutoFit/>
          </a:bodyPr>
          <a:lstStyle/>
          <a:p>
            <a:r>
              <a:rPr lang="en-US" altLang="ja-JP" dirty="0">
                <a:solidFill>
                  <a:srgbClr val="FFFF00"/>
                </a:solidFill>
              </a:rPr>
              <a:t>DJ</a:t>
            </a:r>
          </a:p>
        </p:txBody>
      </p:sp>
      <p:sp>
        <p:nvSpPr>
          <p:cNvPr id="21" name="テキスト ボックス 20">
            <a:extLst>
              <a:ext uri="{FF2B5EF4-FFF2-40B4-BE49-F238E27FC236}">
                <a16:creationId xmlns:a16="http://schemas.microsoft.com/office/drawing/2014/main" id="{31E83647-B2AD-DC49-43AE-C48E6E04D17D}"/>
              </a:ext>
            </a:extLst>
          </p:cNvPr>
          <p:cNvSpPr txBox="1"/>
          <p:nvPr/>
        </p:nvSpPr>
        <p:spPr>
          <a:xfrm>
            <a:off x="5972173" y="843817"/>
            <a:ext cx="1145307" cy="369332"/>
          </a:xfrm>
          <a:prstGeom prst="rect">
            <a:avLst/>
          </a:prstGeom>
          <a:noFill/>
        </p:spPr>
        <p:txBody>
          <a:bodyPr wrap="square" rtlCol="0">
            <a:spAutoFit/>
          </a:bodyPr>
          <a:lstStyle/>
          <a:p>
            <a:r>
              <a:rPr lang="en-US" altLang="ja-JP" dirty="0">
                <a:solidFill>
                  <a:schemeClr val="tx2">
                    <a:lumMod val="50000"/>
                    <a:lumOff val="50000"/>
                  </a:schemeClr>
                </a:solidFill>
              </a:rPr>
              <a:t>SJ</a:t>
            </a:r>
          </a:p>
        </p:txBody>
      </p:sp>
      <p:sp>
        <p:nvSpPr>
          <p:cNvPr id="22" name="テキスト ボックス 21">
            <a:extLst>
              <a:ext uri="{FF2B5EF4-FFF2-40B4-BE49-F238E27FC236}">
                <a16:creationId xmlns:a16="http://schemas.microsoft.com/office/drawing/2014/main" id="{6BA231D8-A6B0-56D4-E55D-A3627995A606}"/>
              </a:ext>
            </a:extLst>
          </p:cNvPr>
          <p:cNvSpPr txBox="1"/>
          <p:nvPr/>
        </p:nvSpPr>
        <p:spPr>
          <a:xfrm>
            <a:off x="8072580" y="5292697"/>
            <a:ext cx="1145307" cy="369332"/>
          </a:xfrm>
          <a:prstGeom prst="rect">
            <a:avLst/>
          </a:prstGeom>
          <a:noFill/>
        </p:spPr>
        <p:txBody>
          <a:bodyPr wrap="square" rtlCol="0">
            <a:spAutoFit/>
          </a:bodyPr>
          <a:lstStyle/>
          <a:p>
            <a:r>
              <a:rPr lang="en-US" altLang="ja-JP" dirty="0">
                <a:solidFill>
                  <a:schemeClr val="accent2"/>
                </a:solidFill>
              </a:rPr>
              <a:t>FJ</a:t>
            </a:r>
          </a:p>
        </p:txBody>
      </p:sp>
      <p:cxnSp>
        <p:nvCxnSpPr>
          <p:cNvPr id="24" name="直線コネクタ 23">
            <a:extLst>
              <a:ext uri="{FF2B5EF4-FFF2-40B4-BE49-F238E27FC236}">
                <a16:creationId xmlns:a16="http://schemas.microsoft.com/office/drawing/2014/main" id="{3A3619A1-8168-243C-EDF1-4430212374D4}"/>
              </a:ext>
            </a:extLst>
          </p:cNvPr>
          <p:cNvCxnSpPr/>
          <p:nvPr/>
        </p:nvCxnSpPr>
        <p:spPr>
          <a:xfrm>
            <a:off x="8272877" y="1327657"/>
            <a:ext cx="0" cy="39650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35" name="正方形/長方形 34">
            <a:extLst>
              <a:ext uri="{FF2B5EF4-FFF2-40B4-BE49-F238E27FC236}">
                <a16:creationId xmlns:a16="http://schemas.microsoft.com/office/drawing/2014/main" id="{84B9A590-00C1-ECBD-9234-25C966381837}"/>
              </a:ext>
            </a:extLst>
          </p:cNvPr>
          <p:cNvSpPr/>
          <p:nvPr/>
        </p:nvSpPr>
        <p:spPr>
          <a:xfrm>
            <a:off x="973182" y="4433455"/>
            <a:ext cx="6466247" cy="847633"/>
          </a:xfrm>
          <a:prstGeom prst="rect">
            <a:avLst/>
          </a:prstGeom>
          <a:solidFill>
            <a:schemeClr val="accent2">
              <a:alpha val="2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平行四辺形 36">
            <a:extLst>
              <a:ext uri="{FF2B5EF4-FFF2-40B4-BE49-F238E27FC236}">
                <a16:creationId xmlns:a16="http://schemas.microsoft.com/office/drawing/2014/main" id="{588AF500-9742-502A-BB95-2AC377F899E1}"/>
              </a:ext>
            </a:extLst>
          </p:cNvPr>
          <p:cNvSpPr/>
          <p:nvPr/>
        </p:nvSpPr>
        <p:spPr>
          <a:xfrm rot="20697644">
            <a:off x="8185783" y="3411194"/>
            <a:ext cx="2096366" cy="391935"/>
          </a:xfrm>
          <a:prstGeom prst="parallelogram">
            <a:avLst/>
          </a:prstGeom>
          <a:solidFill>
            <a:schemeClr val="accent6">
              <a:alpha val="2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5FC6AFF4-94FF-B94F-EF3E-FDF3C116E2AF}"/>
              </a:ext>
            </a:extLst>
          </p:cNvPr>
          <p:cNvSpPr txBox="1"/>
          <p:nvPr/>
        </p:nvSpPr>
        <p:spPr>
          <a:xfrm>
            <a:off x="10342055" y="2689050"/>
            <a:ext cx="1145307" cy="369332"/>
          </a:xfrm>
          <a:prstGeom prst="rect">
            <a:avLst/>
          </a:prstGeom>
          <a:noFill/>
        </p:spPr>
        <p:txBody>
          <a:bodyPr wrap="square" rtlCol="0">
            <a:spAutoFit/>
          </a:bodyPr>
          <a:lstStyle/>
          <a:p>
            <a:r>
              <a:rPr lang="en-US" altLang="ja-JP" dirty="0"/>
              <a:t>QB</a:t>
            </a:r>
          </a:p>
        </p:txBody>
      </p:sp>
      <p:sp>
        <p:nvSpPr>
          <p:cNvPr id="3" name="テキスト ボックス 2">
            <a:extLst>
              <a:ext uri="{FF2B5EF4-FFF2-40B4-BE49-F238E27FC236}">
                <a16:creationId xmlns:a16="http://schemas.microsoft.com/office/drawing/2014/main" id="{CF0FEAE3-9FD9-5648-130F-80B4DFAE5963}"/>
              </a:ext>
            </a:extLst>
          </p:cNvPr>
          <p:cNvSpPr txBox="1"/>
          <p:nvPr/>
        </p:nvSpPr>
        <p:spPr>
          <a:xfrm flipH="1">
            <a:off x="9790542" y="97296"/>
            <a:ext cx="2401458" cy="1061829"/>
          </a:xfrm>
          <a:prstGeom prst="rect">
            <a:avLst/>
          </a:prstGeom>
          <a:solidFill>
            <a:schemeClr val="bg2">
              <a:lumMod val="75000"/>
            </a:schemeClr>
          </a:solidFill>
          <a:ln>
            <a:solidFill>
              <a:srgbClr val="FFFF00"/>
            </a:solidFill>
          </a:ln>
        </p:spPr>
        <p:txBody>
          <a:bodyPr wrap="square" rtlCol="0">
            <a:spAutoFit/>
          </a:bodyPr>
          <a:lstStyle/>
          <a:p>
            <a:r>
              <a:rPr kumimoji="1" lang="ja-JP" altLang="en-US" sz="1050" dirty="0">
                <a:solidFill>
                  <a:srgbClr val="FFFF00"/>
                </a:solidFill>
              </a:rPr>
              <a:t>スクリメージライン付近の反則</a:t>
            </a:r>
            <a:r>
              <a:rPr lang="ja-JP" altLang="en-US" sz="1050" dirty="0">
                <a:solidFill>
                  <a:srgbClr val="FFFF00"/>
                </a:solidFill>
              </a:rPr>
              <a:t>：</a:t>
            </a:r>
            <a:endParaRPr lang="en-US" altLang="ja-JP" sz="1050" dirty="0">
              <a:solidFill>
                <a:srgbClr val="FFFF00"/>
              </a:solidFill>
            </a:endParaRPr>
          </a:p>
          <a:p>
            <a:r>
              <a:rPr kumimoji="1" lang="ja-JP" altLang="en-US" sz="1050" dirty="0">
                <a:solidFill>
                  <a:srgbClr val="FFFF00"/>
                </a:solidFill>
              </a:rPr>
              <a:t>・フォルススタート</a:t>
            </a:r>
            <a:endParaRPr kumimoji="1" lang="en-US" altLang="ja-JP" sz="1050" dirty="0">
              <a:solidFill>
                <a:srgbClr val="FFFF00"/>
              </a:solidFill>
            </a:endParaRPr>
          </a:p>
          <a:p>
            <a:r>
              <a:rPr lang="ja-JP" altLang="en-US" sz="1050" dirty="0">
                <a:solidFill>
                  <a:srgbClr val="FFFF00"/>
                </a:solidFill>
              </a:rPr>
              <a:t>・イリーガルモーション</a:t>
            </a:r>
            <a:r>
              <a:rPr lang="en-US" altLang="ja-JP" sz="1050" dirty="0">
                <a:solidFill>
                  <a:srgbClr val="FFFF00"/>
                </a:solidFill>
              </a:rPr>
              <a:t>/</a:t>
            </a:r>
            <a:r>
              <a:rPr lang="ja-JP" altLang="en-US" sz="1050" dirty="0">
                <a:solidFill>
                  <a:srgbClr val="FFFF00"/>
                </a:solidFill>
              </a:rPr>
              <a:t>シフト</a:t>
            </a:r>
            <a:endParaRPr lang="en-US" altLang="ja-JP" sz="1050" dirty="0">
              <a:solidFill>
                <a:srgbClr val="FFFF00"/>
              </a:solidFill>
            </a:endParaRPr>
          </a:p>
          <a:p>
            <a:r>
              <a:rPr kumimoji="1" lang="ja-JP" altLang="en-US" sz="1050" dirty="0">
                <a:solidFill>
                  <a:srgbClr val="FFFF00"/>
                </a:solidFill>
              </a:rPr>
              <a:t>・イリーガルラッシュ</a:t>
            </a:r>
            <a:endParaRPr kumimoji="1" lang="en-US" altLang="ja-JP" sz="1050" dirty="0">
              <a:solidFill>
                <a:srgbClr val="FFFF00"/>
              </a:solidFill>
            </a:endParaRPr>
          </a:p>
          <a:p>
            <a:r>
              <a:rPr lang="ja-JP" altLang="en-US" sz="1050" dirty="0">
                <a:solidFill>
                  <a:srgbClr val="FFFF00"/>
                </a:solidFill>
              </a:rPr>
              <a:t>・イリーガルパス（前後関係なく）</a:t>
            </a:r>
            <a:endParaRPr lang="en-US" altLang="ja-JP" sz="1050" dirty="0">
              <a:solidFill>
                <a:srgbClr val="FFFF00"/>
              </a:solidFill>
            </a:endParaRPr>
          </a:p>
          <a:p>
            <a:r>
              <a:rPr kumimoji="1" lang="ja-JP" altLang="en-US" sz="1050" dirty="0">
                <a:solidFill>
                  <a:srgbClr val="FFFF00"/>
                </a:solidFill>
              </a:rPr>
              <a:t>などを確認</a:t>
            </a:r>
            <a:endParaRPr kumimoji="1" lang="en-US" altLang="ja-JP" sz="1050" dirty="0">
              <a:solidFill>
                <a:srgbClr val="FFFF00"/>
              </a:solidFill>
            </a:endParaRPr>
          </a:p>
        </p:txBody>
      </p:sp>
      <p:sp>
        <p:nvSpPr>
          <p:cNvPr id="5" name="テキスト ボックス 4">
            <a:extLst>
              <a:ext uri="{FF2B5EF4-FFF2-40B4-BE49-F238E27FC236}">
                <a16:creationId xmlns:a16="http://schemas.microsoft.com/office/drawing/2014/main" id="{D4BA750B-1310-BD9F-504A-8CC1F9144B22}"/>
              </a:ext>
            </a:extLst>
          </p:cNvPr>
          <p:cNvSpPr txBox="1"/>
          <p:nvPr/>
        </p:nvSpPr>
        <p:spPr>
          <a:xfrm flipH="1">
            <a:off x="6633960" y="5321440"/>
            <a:ext cx="1438620" cy="253916"/>
          </a:xfrm>
          <a:prstGeom prst="rect">
            <a:avLst/>
          </a:prstGeom>
          <a:solidFill>
            <a:srgbClr val="FFC000">
              <a:alpha val="23000"/>
            </a:srgbClr>
          </a:solidFill>
          <a:ln>
            <a:solidFill>
              <a:schemeClr val="accent2"/>
            </a:solidFill>
          </a:ln>
        </p:spPr>
        <p:txBody>
          <a:bodyPr wrap="square" rtlCol="0">
            <a:spAutoFit/>
          </a:bodyPr>
          <a:lstStyle/>
          <a:p>
            <a:r>
              <a:rPr lang="ja-JP" altLang="en-US" sz="1050" dirty="0">
                <a:solidFill>
                  <a:schemeClr val="accent2"/>
                </a:solidFill>
              </a:rPr>
              <a:t>ゲームクロック</a:t>
            </a:r>
            <a:endParaRPr kumimoji="1" lang="ja-JP" altLang="en-US" sz="1050" dirty="0">
              <a:solidFill>
                <a:schemeClr val="accent2"/>
              </a:solidFill>
            </a:endParaRPr>
          </a:p>
        </p:txBody>
      </p:sp>
      <p:sp>
        <p:nvSpPr>
          <p:cNvPr id="8" name="テキスト ボックス 7">
            <a:extLst>
              <a:ext uri="{FF2B5EF4-FFF2-40B4-BE49-F238E27FC236}">
                <a16:creationId xmlns:a16="http://schemas.microsoft.com/office/drawing/2014/main" id="{E3676A3E-8A66-0E31-125E-FBC35C231736}"/>
              </a:ext>
            </a:extLst>
          </p:cNvPr>
          <p:cNvSpPr txBox="1"/>
          <p:nvPr/>
        </p:nvSpPr>
        <p:spPr>
          <a:xfrm flipH="1">
            <a:off x="5618692" y="290606"/>
            <a:ext cx="1438620" cy="577081"/>
          </a:xfrm>
          <a:prstGeom prst="rect">
            <a:avLst/>
          </a:prstGeom>
          <a:solidFill>
            <a:schemeClr val="accent4">
              <a:lumMod val="20000"/>
              <a:lumOff val="80000"/>
            </a:schemeClr>
          </a:solidFill>
          <a:ln>
            <a:solidFill>
              <a:srgbClr val="0070C0"/>
            </a:solidFill>
          </a:ln>
        </p:spPr>
        <p:txBody>
          <a:bodyPr wrap="square" rtlCol="0">
            <a:spAutoFit/>
          </a:bodyPr>
          <a:lstStyle/>
          <a:p>
            <a:r>
              <a:rPr kumimoji="1" lang="en-US" altLang="ja-JP" sz="1050" dirty="0">
                <a:solidFill>
                  <a:srgbClr val="0070C0"/>
                </a:solidFill>
              </a:rPr>
              <a:t>25</a:t>
            </a:r>
            <a:r>
              <a:rPr kumimoji="1" lang="ja-JP" altLang="en-US" sz="1050" dirty="0">
                <a:solidFill>
                  <a:srgbClr val="0070C0"/>
                </a:solidFill>
              </a:rPr>
              <a:t>秒（発声で）</a:t>
            </a:r>
          </a:p>
          <a:p>
            <a:r>
              <a:rPr kumimoji="1" lang="ja-JP" altLang="en-US" sz="1050" dirty="0">
                <a:solidFill>
                  <a:srgbClr val="0070C0"/>
                </a:solidFill>
              </a:rPr>
              <a:t>チームタイムアウト</a:t>
            </a:r>
          </a:p>
          <a:p>
            <a:r>
              <a:rPr kumimoji="1" lang="ja-JP" altLang="en-US" sz="1050" dirty="0">
                <a:solidFill>
                  <a:srgbClr val="0070C0"/>
                </a:solidFill>
              </a:rPr>
              <a:t>（</a:t>
            </a:r>
            <a:r>
              <a:rPr kumimoji="1" lang="en-US" altLang="ja-JP" sz="1050" dirty="0">
                <a:solidFill>
                  <a:srgbClr val="0070C0"/>
                </a:solidFill>
              </a:rPr>
              <a:t>60</a:t>
            </a:r>
            <a:r>
              <a:rPr kumimoji="1" lang="ja-JP" altLang="en-US" sz="1050" dirty="0">
                <a:solidFill>
                  <a:srgbClr val="0070C0"/>
                </a:solidFill>
              </a:rPr>
              <a:t>秒）</a:t>
            </a:r>
          </a:p>
        </p:txBody>
      </p:sp>
      <p:sp>
        <p:nvSpPr>
          <p:cNvPr id="11" name="テキスト ボックス 10">
            <a:extLst>
              <a:ext uri="{FF2B5EF4-FFF2-40B4-BE49-F238E27FC236}">
                <a16:creationId xmlns:a16="http://schemas.microsoft.com/office/drawing/2014/main" id="{C0A4594E-97A5-35E1-66AF-5815F872CBFF}"/>
              </a:ext>
            </a:extLst>
          </p:cNvPr>
          <p:cNvSpPr txBox="1"/>
          <p:nvPr/>
        </p:nvSpPr>
        <p:spPr>
          <a:xfrm flipH="1">
            <a:off x="4996219" y="5632142"/>
            <a:ext cx="3588518" cy="1061829"/>
          </a:xfrm>
          <a:prstGeom prst="rect">
            <a:avLst/>
          </a:prstGeom>
          <a:solidFill>
            <a:srgbClr val="FFC000">
              <a:alpha val="27000"/>
            </a:srgbClr>
          </a:solidFill>
          <a:ln>
            <a:solidFill>
              <a:schemeClr val="accent2"/>
            </a:solidFill>
          </a:ln>
        </p:spPr>
        <p:txBody>
          <a:bodyPr wrap="square" rtlCol="0">
            <a:spAutoFit/>
          </a:bodyPr>
          <a:lstStyle/>
          <a:p>
            <a:r>
              <a:rPr lang="ja-JP" altLang="en-US" sz="1050" dirty="0">
                <a:solidFill>
                  <a:schemeClr val="accent2"/>
                </a:solidFill>
              </a:rPr>
              <a:t>足を伸ばしてボールデッドの位置を示す。</a:t>
            </a:r>
          </a:p>
          <a:p>
            <a:r>
              <a:rPr lang="en-US" altLang="ja-JP" sz="1050" dirty="0">
                <a:solidFill>
                  <a:schemeClr val="accent2"/>
                </a:solidFill>
              </a:rPr>
              <a:t>R</a:t>
            </a:r>
            <a:r>
              <a:rPr lang="ja-JP" altLang="en-US" sz="1050" dirty="0">
                <a:solidFill>
                  <a:schemeClr val="accent2"/>
                </a:solidFill>
              </a:rPr>
              <a:t>がボールを設置した後スクリメージラインから</a:t>
            </a:r>
            <a:r>
              <a:rPr lang="en-US" altLang="ja-JP" sz="1050" dirty="0">
                <a:solidFill>
                  <a:schemeClr val="accent2"/>
                </a:solidFill>
              </a:rPr>
              <a:t>7yd</a:t>
            </a:r>
            <a:r>
              <a:rPr lang="ja-JP" altLang="en-US" sz="1050" dirty="0">
                <a:solidFill>
                  <a:schemeClr val="accent2"/>
                </a:solidFill>
              </a:rPr>
              <a:t>地点のサイドライン上に位置し、</a:t>
            </a:r>
          </a:p>
          <a:p>
            <a:r>
              <a:rPr lang="en-US" altLang="ja-JP" sz="1050" dirty="0">
                <a:solidFill>
                  <a:schemeClr val="accent2"/>
                </a:solidFill>
              </a:rPr>
              <a:t>Blitzer</a:t>
            </a:r>
            <a:r>
              <a:rPr lang="ja-JP" altLang="en-US" sz="1050" dirty="0">
                <a:solidFill>
                  <a:schemeClr val="accent2"/>
                </a:solidFill>
              </a:rPr>
              <a:t>候補が</a:t>
            </a:r>
            <a:r>
              <a:rPr lang="en-US" altLang="ja-JP" sz="1050" dirty="0">
                <a:solidFill>
                  <a:schemeClr val="accent2"/>
                </a:solidFill>
              </a:rPr>
              <a:t>7yd</a:t>
            </a:r>
            <a:r>
              <a:rPr lang="ja-JP" altLang="en-US" sz="1050" dirty="0">
                <a:solidFill>
                  <a:schemeClr val="accent2"/>
                </a:solidFill>
              </a:rPr>
              <a:t>以上離れているかを確認する。</a:t>
            </a:r>
          </a:p>
          <a:p>
            <a:r>
              <a:rPr lang="en-US" altLang="ja-JP" sz="1050" dirty="0">
                <a:solidFill>
                  <a:schemeClr val="accent2"/>
                </a:solidFill>
              </a:rPr>
              <a:t>※FJ</a:t>
            </a:r>
            <a:r>
              <a:rPr lang="ja-JP" altLang="en-US" sz="1050" dirty="0">
                <a:solidFill>
                  <a:schemeClr val="accent2"/>
                </a:solidFill>
              </a:rPr>
              <a:t>が立つ位置と</a:t>
            </a:r>
            <a:r>
              <a:rPr lang="en-US" altLang="ja-JP" sz="1050" dirty="0">
                <a:solidFill>
                  <a:schemeClr val="accent2"/>
                </a:solidFill>
              </a:rPr>
              <a:t>SJ</a:t>
            </a:r>
            <a:r>
              <a:rPr lang="ja-JP" altLang="en-US" sz="1050" dirty="0">
                <a:solidFill>
                  <a:schemeClr val="accent2"/>
                </a:solidFill>
              </a:rPr>
              <a:t>が置いた</a:t>
            </a:r>
            <a:r>
              <a:rPr lang="en-US" altLang="ja-JP" sz="1050" dirty="0">
                <a:solidFill>
                  <a:schemeClr val="accent2"/>
                </a:solidFill>
              </a:rPr>
              <a:t>7yd</a:t>
            </a:r>
            <a:r>
              <a:rPr lang="ja-JP" altLang="en-US" sz="1050" dirty="0">
                <a:solidFill>
                  <a:schemeClr val="accent2"/>
                </a:solidFill>
              </a:rPr>
              <a:t>マーカーを結ぶ仮想線を、</a:t>
            </a:r>
            <a:r>
              <a:rPr lang="en-US" altLang="ja-JP" sz="1050" dirty="0">
                <a:solidFill>
                  <a:schemeClr val="accent2"/>
                </a:solidFill>
              </a:rPr>
              <a:t>7yd</a:t>
            </a:r>
            <a:r>
              <a:rPr lang="ja-JP" altLang="en-US" sz="1050" dirty="0">
                <a:solidFill>
                  <a:schemeClr val="accent2"/>
                </a:solidFill>
              </a:rPr>
              <a:t>の基準とする</a:t>
            </a:r>
            <a:endParaRPr kumimoji="1" lang="ja-JP" altLang="en-US" sz="1050" dirty="0">
              <a:solidFill>
                <a:schemeClr val="accent2"/>
              </a:solidFill>
            </a:endParaRPr>
          </a:p>
        </p:txBody>
      </p:sp>
      <p:sp>
        <p:nvSpPr>
          <p:cNvPr id="12" name="テキスト ボックス 11">
            <a:extLst>
              <a:ext uri="{FF2B5EF4-FFF2-40B4-BE49-F238E27FC236}">
                <a16:creationId xmlns:a16="http://schemas.microsoft.com/office/drawing/2014/main" id="{744CF553-7A56-D061-51DD-102FC0AB727C}"/>
              </a:ext>
            </a:extLst>
          </p:cNvPr>
          <p:cNvSpPr txBox="1"/>
          <p:nvPr/>
        </p:nvSpPr>
        <p:spPr>
          <a:xfrm flipH="1">
            <a:off x="9675223" y="5575356"/>
            <a:ext cx="2308578" cy="1061829"/>
          </a:xfrm>
          <a:prstGeom prst="rect">
            <a:avLst/>
          </a:prstGeom>
          <a:solidFill>
            <a:schemeClr val="accent6">
              <a:lumMod val="20000"/>
              <a:lumOff val="80000"/>
            </a:schemeClr>
          </a:solidFill>
          <a:ln>
            <a:solidFill>
              <a:schemeClr val="accent6">
                <a:lumMod val="75000"/>
              </a:schemeClr>
            </a:solidFill>
          </a:ln>
        </p:spPr>
        <p:txBody>
          <a:bodyPr wrap="square" rtlCol="0">
            <a:spAutoFit/>
          </a:bodyPr>
          <a:lstStyle/>
          <a:p>
            <a:r>
              <a:rPr lang="en-US" altLang="ja-JP" sz="1050" dirty="0">
                <a:solidFill>
                  <a:srgbClr val="00B050"/>
                </a:solidFill>
              </a:rPr>
              <a:t>QB</a:t>
            </a:r>
            <a:r>
              <a:rPr lang="ja-JP" altLang="en-US" sz="1050" dirty="0">
                <a:solidFill>
                  <a:srgbClr val="00B050"/>
                </a:solidFill>
              </a:rPr>
              <a:t>が複数いる場合は</a:t>
            </a:r>
            <a:r>
              <a:rPr lang="en-US" altLang="ja-JP" sz="1050" dirty="0">
                <a:solidFill>
                  <a:srgbClr val="00B050"/>
                </a:solidFill>
              </a:rPr>
              <a:t>FJ</a:t>
            </a:r>
            <a:r>
              <a:rPr lang="ja-JP" altLang="en-US" sz="1050" dirty="0">
                <a:solidFill>
                  <a:srgbClr val="00B050"/>
                </a:solidFill>
              </a:rPr>
              <a:t>側のサイドラインに位置し、フォワードパス、バックワードパスを判断し、都度サインを出す。ラッシャー周りの反則は頑張る（大体優先進路を外れるのでまぁ</a:t>
            </a:r>
            <a:r>
              <a:rPr lang="en-US" altLang="ja-JP" sz="1050" dirty="0">
                <a:solidFill>
                  <a:srgbClr val="00B050"/>
                </a:solidFill>
              </a:rPr>
              <a:t>…</a:t>
            </a:r>
            <a:r>
              <a:rPr lang="ja-JP" altLang="en-US" sz="1050" dirty="0">
                <a:solidFill>
                  <a:srgbClr val="00B050"/>
                </a:solidFill>
              </a:rPr>
              <a:t>）</a:t>
            </a:r>
          </a:p>
        </p:txBody>
      </p:sp>
      <p:sp>
        <p:nvSpPr>
          <p:cNvPr id="15" name="テキスト ボックス 14">
            <a:extLst>
              <a:ext uri="{FF2B5EF4-FFF2-40B4-BE49-F238E27FC236}">
                <a16:creationId xmlns:a16="http://schemas.microsoft.com/office/drawing/2014/main" id="{214B6767-B740-3E16-0B44-0048404DC8F8}"/>
              </a:ext>
            </a:extLst>
          </p:cNvPr>
          <p:cNvSpPr txBox="1"/>
          <p:nvPr/>
        </p:nvSpPr>
        <p:spPr>
          <a:xfrm flipH="1">
            <a:off x="1306290" y="164029"/>
            <a:ext cx="4168337" cy="1061829"/>
          </a:xfrm>
          <a:prstGeom prst="rect">
            <a:avLst/>
          </a:prstGeom>
          <a:solidFill>
            <a:schemeClr val="accent4">
              <a:lumMod val="20000"/>
              <a:lumOff val="80000"/>
            </a:schemeClr>
          </a:solidFill>
          <a:ln>
            <a:solidFill>
              <a:srgbClr val="0070C0"/>
            </a:solidFill>
          </a:ln>
        </p:spPr>
        <p:txBody>
          <a:bodyPr wrap="square" rtlCol="0">
            <a:spAutoFit/>
          </a:bodyPr>
          <a:lstStyle/>
          <a:p>
            <a:r>
              <a:rPr lang="ja-JP" altLang="en-US" sz="1050" dirty="0">
                <a:solidFill>
                  <a:srgbClr val="0070C0"/>
                </a:solidFill>
              </a:rPr>
              <a:t>足を伸ばしてボールデッドの位置を示す。</a:t>
            </a:r>
          </a:p>
          <a:p>
            <a:r>
              <a:rPr lang="en-US" altLang="ja-JP" sz="1050" dirty="0">
                <a:solidFill>
                  <a:srgbClr val="0070C0"/>
                </a:solidFill>
              </a:rPr>
              <a:t>DJ</a:t>
            </a:r>
            <a:r>
              <a:rPr lang="ja-JP" altLang="en-US" sz="1050" dirty="0">
                <a:solidFill>
                  <a:srgbClr val="0070C0"/>
                </a:solidFill>
              </a:rPr>
              <a:t>とボールデッド地点管理を交代したら、</a:t>
            </a:r>
          </a:p>
          <a:p>
            <a:r>
              <a:rPr lang="en-US" altLang="ja-JP" sz="1050" dirty="0">
                <a:solidFill>
                  <a:srgbClr val="0070C0"/>
                </a:solidFill>
              </a:rPr>
              <a:t>SL</a:t>
            </a:r>
            <a:r>
              <a:rPr lang="ja-JP" altLang="en-US" sz="1050" dirty="0">
                <a:solidFill>
                  <a:srgbClr val="0070C0"/>
                </a:solidFill>
              </a:rPr>
              <a:t>から</a:t>
            </a:r>
            <a:r>
              <a:rPr lang="en-US" altLang="ja-JP" sz="1050" dirty="0">
                <a:solidFill>
                  <a:srgbClr val="0070C0"/>
                </a:solidFill>
              </a:rPr>
              <a:t>7yd</a:t>
            </a:r>
            <a:r>
              <a:rPr lang="ja-JP" altLang="en-US" sz="1050" dirty="0">
                <a:solidFill>
                  <a:srgbClr val="0070C0"/>
                </a:solidFill>
              </a:rPr>
              <a:t>地点のサイドライン上にマーカーを設置後、</a:t>
            </a:r>
          </a:p>
          <a:p>
            <a:r>
              <a:rPr lang="ja-JP" altLang="en-US" sz="1050" dirty="0">
                <a:solidFill>
                  <a:srgbClr val="0070C0"/>
                </a:solidFill>
              </a:rPr>
              <a:t>ハーフライン付近に位置する。</a:t>
            </a:r>
            <a:endParaRPr lang="en-US" altLang="ja-JP" sz="1050" dirty="0">
              <a:solidFill>
                <a:srgbClr val="0070C0"/>
              </a:solidFill>
            </a:endParaRPr>
          </a:p>
          <a:p>
            <a:r>
              <a:rPr kumimoji="1" lang="ja-JP" altLang="en-US" sz="1050" dirty="0">
                <a:solidFill>
                  <a:srgbClr val="0070C0"/>
                </a:solidFill>
              </a:rPr>
              <a:t>プレー開始後は「最も奥に進んだレシーバーについていく」</a:t>
            </a:r>
            <a:endParaRPr kumimoji="1" lang="en-US" altLang="ja-JP" sz="1050" dirty="0">
              <a:solidFill>
                <a:srgbClr val="0070C0"/>
              </a:solidFill>
            </a:endParaRPr>
          </a:p>
          <a:p>
            <a:r>
              <a:rPr lang="ja-JP" altLang="en-US" sz="1050" dirty="0">
                <a:solidFill>
                  <a:srgbClr val="0070C0"/>
                </a:solidFill>
              </a:rPr>
              <a:t>特に</a:t>
            </a:r>
            <a:r>
              <a:rPr lang="en-US" altLang="ja-JP" sz="1050" dirty="0">
                <a:solidFill>
                  <a:srgbClr val="0070C0"/>
                </a:solidFill>
              </a:rPr>
              <a:t>1st</a:t>
            </a:r>
            <a:r>
              <a:rPr lang="ja-JP" altLang="en-US" sz="1050" dirty="0">
                <a:solidFill>
                  <a:srgbClr val="0070C0"/>
                </a:solidFill>
              </a:rPr>
              <a:t>ダウン獲得、サイドラインを踏んだかどうか、</a:t>
            </a:r>
            <a:r>
              <a:rPr lang="en-US" altLang="ja-JP" sz="1050" dirty="0">
                <a:solidFill>
                  <a:srgbClr val="0070C0"/>
                </a:solidFill>
              </a:rPr>
              <a:t>TD</a:t>
            </a:r>
            <a:r>
              <a:rPr lang="ja-JP" altLang="en-US" sz="1050" dirty="0">
                <a:solidFill>
                  <a:srgbClr val="0070C0"/>
                </a:solidFill>
              </a:rPr>
              <a:t>は要確認</a:t>
            </a:r>
            <a:endParaRPr kumimoji="1" lang="ja-JP" altLang="en-US" sz="1050" dirty="0">
              <a:solidFill>
                <a:srgbClr val="0070C0"/>
              </a:solidFill>
            </a:endParaRPr>
          </a:p>
        </p:txBody>
      </p:sp>
      <p:sp>
        <p:nvSpPr>
          <p:cNvPr id="23" name="正方形/長方形 22">
            <a:extLst>
              <a:ext uri="{FF2B5EF4-FFF2-40B4-BE49-F238E27FC236}">
                <a16:creationId xmlns:a16="http://schemas.microsoft.com/office/drawing/2014/main" id="{C7965210-75DC-6B88-E9A3-5432B9931A26}"/>
              </a:ext>
            </a:extLst>
          </p:cNvPr>
          <p:cNvSpPr/>
          <p:nvPr/>
        </p:nvSpPr>
        <p:spPr>
          <a:xfrm flipV="1">
            <a:off x="7447536" y="1316047"/>
            <a:ext cx="1618087" cy="249255"/>
          </a:xfrm>
          <a:prstGeom prst="rect">
            <a:avLst/>
          </a:prstGeom>
          <a:solidFill>
            <a:srgbClr val="FFFF00">
              <a:alpha val="2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83909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369BFB-A206-9A9E-F1FB-B3DCB98B4ADF}"/>
            </a:ext>
          </a:extLst>
        </p:cNvPr>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1997BF5A-B033-6412-52DB-BFE52BA4E81C}"/>
              </a:ext>
            </a:extLst>
          </p:cNvPr>
          <p:cNvSpPr/>
          <p:nvPr/>
        </p:nvSpPr>
        <p:spPr>
          <a:xfrm>
            <a:off x="1013494" y="1316039"/>
            <a:ext cx="4961791" cy="3105798"/>
          </a:xfrm>
          <a:prstGeom prst="rect">
            <a:avLst/>
          </a:prstGeom>
          <a:solidFill>
            <a:schemeClr val="accent4">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2A0EEA87-2C96-D280-5CA5-FE91A1808655}"/>
              </a:ext>
            </a:extLst>
          </p:cNvPr>
          <p:cNvSpPr/>
          <p:nvPr/>
        </p:nvSpPr>
        <p:spPr>
          <a:xfrm>
            <a:off x="973183" y="4433455"/>
            <a:ext cx="5012743" cy="847633"/>
          </a:xfrm>
          <a:prstGeom prst="rect">
            <a:avLst/>
          </a:prstGeom>
          <a:solidFill>
            <a:schemeClr val="accent2">
              <a:alpha val="2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95C20BC6-3DB9-C47A-55B5-637B49795033}"/>
              </a:ext>
            </a:extLst>
          </p:cNvPr>
          <p:cNvSpPr/>
          <p:nvPr/>
        </p:nvSpPr>
        <p:spPr>
          <a:xfrm>
            <a:off x="7188893" y="1321852"/>
            <a:ext cx="1294514" cy="3953431"/>
          </a:xfrm>
          <a:prstGeom prst="rect">
            <a:avLst/>
          </a:prstGeom>
          <a:solidFill>
            <a:srgbClr val="FFFF00">
              <a:alpha val="2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3E4C6365-8E9B-7591-60E0-95ACE1CF1145}"/>
              </a:ext>
            </a:extLst>
          </p:cNvPr>
          <p:cNvSpPr/>
          <p:nvPr/>
        </p:nvSpPr>
        <p:spPr>
          <a:xfrm>
            <a:off x="8496205" y="1316049"/>
            <a:ext cx="2945144" cy="3965040"/>
          </a:xfrm>
          <a:prstGeom prst="rect">
            <a:avLst/>
          </a:prstGeom>
          <a:solidFill>
            <a:schemeClr val="accent6">
              <a:lumMod val="60000"/>
              <a:lumOff val="40000"/>
              <a:alpha val="31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D97F4849-D72B-8C15-78D2-8C5F876D99E4}"/>
              </a:ext>
            </a:extLst>
          </p:cNvPr>
          <p:cNvSpPr/>
          <p:nvPr/>
        </p:nvSpPr>
        <p:spPr>
          <a:xfrm>
            <a:off x="5975285" y="1547657"/>
            <a:ext cx="1213608" cy="3733430"/>
          </a:xfrm>
          <a:prstGeom prst="rect">
            <a:avLst/>
          </a:prstGeom>
          <a:solidFill>
            <a:schemeClr val="accent2">
              <a:alpha val="2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5EE22747-C9A9-ECDE-8E7C-9F390F1D33A9}"/>
              </a:ext>
            </a:extLst>
          </p:cNvPr>
          <p:cNvGrpSpPr/>
          <p:nvPr/>
        </p:nvGrpSpPr>
        <p:grpSpPr>
          <a:xfrm>
            <a:off x="1013494" y="1316048"/>
            <a:ext cx="10427854" cy="3965040"/>
            <a:chOff x="1048328" y="1202837"/>
            <a:chExt cx="10427854" cy="3965040"/>
          </a:xfrm>
        </p:grpSpPr>
        <p:grpSp>
          <p:nvGrpSpPr>
            <p:cNvPr id="7" name="グループ化 6">
              <a:extLst>
                <a:ext uri="{FF2B5EF4-FFF2-40B4-BE49-F238E27FC236}">
                  <a16:creationId xmlns:a16="http://schemas.microsoft.com/office/drawing/2014/main" id="{4D7809FE-7EE2-4A3F-A216-FC772B60438D}"/>
                </a:ext>
              </a:extLst>
            </p:cNvPr>
            <p:cNvGrpSpPr/>
            <p:nvPr/>
          </p:nvGrpSpPr>
          <p:grpSpPr>
            <a:xfrm>
              <a:off x="1048328" y="1202837"/>
              <a:ext cx="10427854" cy="3965040"/>
              <a:chOff x="1404191" y="1860994"/>
              <a:chExt cx="10427854" cy="3965040"/>
            </a:xfrm>
          </p:grpSpPr>
          <p:sp>
            <p:nvSpPr>
              <p:cNvPr id="4" name="フローチャート: 定義済み処理 3">
                <a:extLst>
                  <a:ext uri="{FF2B5EF4-FFF2-40B4-BE49-F238E27FC236}">
                    <a16:creationId xmlns:a16="http://schemas.microsoft.com/office/drawing/2014/main" id="{15BB80DD-9192-8ACB-C142-605B38F08CE3}"/>
                  </a:ext>
                </a:extLst>
              </p:cNvPr>
              <p:cNvSpPr/>
              <p:nvPr/>
            </p:nvSpPr>
            <p:spPr>
              <a:xfrm>
                <a:off x="1404191" y="1860994"/>
                <a:ext cx="10427854" cy="3965040"/>
              </a:xfrm>
              <a:prstGeom prst="flowChartPredefined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6BADA31D-A749-C6D3-51BB-8E8417F57C8E}"/>
                  </a:ext>
                </a:extLst>
              </p:cNvPr>
              <p:cNvCxnSpPr>
                <a:stCxn id="4" idx="0"/>
                <a:endCxn id="4" idx="2"/>
              </p:cNvCxnSpPr>
              <p:nvPr/>
            </p:nvCxnSpPr>
            <p:spPr>
              <a:xfrm>
                <a:off x="6618118" y="1860994"/>
                <a:ext cx="0" cy="396504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9" name="直線コネクタ 8">
              <a:extLst>
                <a:ext uri="{FF2B5EF4-FFF2-40B4-BE49-F238E27FC236}">
                  <a16:creationId xmlns:a16="http://schemas.microsoft.com/office/drawing/2014/main" id="{BBDFA8FE-B2CE-8C53-ED3A-B160F7940A9A}"/>
                </a:ext>
              </a:extLst>
            </p:cNvPr>
            <p:cNvCxnSpPr/>
            <p:nvPr/>
          </p:nvCxnSpPr>
          <p:spPr>
            <a:xfrm>
              <a:off x="2993243"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233690BC-28B4-184B-219C-634C07C1280F}"/>
                </a:ext>
              </a:extLst>
            </p:cNvPr>
            <p:cNvCxnSpPr/>
            <p:nvPr/>
          </p:nvCxnSpPr>
          <p:spPr>
            <a:xfrm>
              <a:off x="9510025"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sp>
        <p:nvSpPr>
          <p:cNvPr id="14" name="楕円 13">
            <a:extLst>
              <a:ext uri="{FF2B5EF4-FFF2-40B4-BE49-F238E27FC236}">
                <a16:creationId xmlns:a16="http://schemas.microsoft.com/office/drawing/2014/main" id="{8E2CE727-6359-193C-A50B-577F6113E2C1}"/>
              </a:ext>
            </a:extLst>
          </p:cNvPr>
          <p:cNvSpPr/>
          <p:nvPr/>
        </p:nvSpPr>
        <p:spPr>
          <a:xfrm>
            <a:off x="7890539" y="3101400"/>
            <a:ext cx="357052" cy="226423"/>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左 15">
            <a:extLst>
              <a:ext uri="{FF2B5EF4-FFF2-40B4-BE49-F238E27FC236}">
                <a16:creationId xmlns:a16="http://schemas.microsoft.com/office/drawing/2014/main" id="{AE8883F0-BB77-000B-2B7D-A53E266A2F1B}"/>
              </a:ext>
            </a:extLst>
          </p:cNvPr>
          <p:cNvSpPr/>
          <p:nvPr/>
        </p:nvSpPr>
        <p:spPr>
          <a:xfrm>
            <a:off x="7385138" y="278282"/>
            <a:ext cx="2142837" cy="628073"/>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offence</a:t>
            </a:r>
            <a:endParaRPr kumimoji="1" lang="ja-JP" altLang="en-US" dirty="0"/>
          </a:p>
        </p:txBody>
      </p:sp>
      <p:sp>
        <p:nvSpPr>
          <p:cNvPr id="17" name="テキスト ボックス 16">
            <a:extLst>
              <a:ext uri="{FF2B5EF4-FFF2-40B4-BE49-F238E27FC236}">
                <a16:creationId xmlns:a16="http://schemas.microsoft.com/office/drawing/2014/main" id="{57EFF1A6-54CC-7E14-FDDA-2FC529592748}"/>
              </a:ext>
            </a:extLst>
          </p:cNvPr>
          <p:cNvSpPr txBox="1"/>
          <p:nvPr/>
        </p:nvSpPr>
        <p:spPr>
          <a:xfrm>
            <a:off x="5701314" y="3569687"/>
            <a:ext cx="1145307" cy="369332"/>
          </a:xfrm>
          <a:prstGeom prst="rect">
            <a:avLst/>
          </a:prstGeom>
          <a:noFill/>
        </p:spPr>
        <p:txBody>
          <a:bodyPr wrap="square" rtlCol="0">
            <a:spAutoFit/>
          </a:bodyPr>
          <a:lstStyle/>
          <a:p>
            <a:r>
              <a:rPr kumimoji="1" lang="en-US" altLang="ja-JP" dirty="0"/>
              <a:t>Blitzer</a:t>
            </a:r>
            <a:endParaRPr kumimoji="1" lang="ja-JP" altLang="en-US" dirty="0"/>
          </a:p>
        </p:txBody>
      </p:sp>
      <p:sp>
        <p:nvSpPr>
          <p:cNvPr id="18" name="テキスト ボックス 17">
            <a:extLst>
              <a:ext uri="{FF2B5EF4-FFF2-40B4-BE49-F238E27FC236}">
                <a16:creationId xmlns:a16="http://schemas.microsoft.com/office/drawing/2014/main" id="{CFBB851E-9F9F-9648-CA97-F62E376DE5F6}"/>
              </a:ext>
            </a:extLst>
          </p:cNvPr>
          <p:cNvSpPr txBox="1"/>
          <p:nvPr/>
        </p:nvSpPr>
        <p:spPr>
          <a:xfrm>
            <a:off x="8456557" y="3051136"/>
            <a:ext cx="1145307" cy="369332"/>
          </a:xfrm>
          <a:prstGeom prst="rect">
            <a:avLst/>
          </a:prstGeom>
          <a:noFill/>
        </p:spPr>
        <p:txBody>
          <a:bodyPr wrap="square" rtlCol="0">
            <a:spAutoFit/>
          </a:bodyPr>
          <a:lstStyle/>
          <a:p>
            <a:r>
              <a:rPr lang="en-US" altLang="ja-JP" dirty="0"/>
              <a:t>QB</a:t>
            </a:r>
          </a:p>
        </p:txBody>
      </p:sp>
      <p:sp>
        <p:nvSpPr>
          <p:cNvPr id="19" name="テキスト ボックス 18">
            <a:extLst>
              <a:ext uri="{FF2B5EF4-FFF2-40B4-BE49-F238E27FC236}">
                <a16:creationId xmlns:a16="http://schemas.microsoft.com/office/drawing/2014/main" id="{759D319D-3B4D-A0A5-545D-50ABB66A204E}"/>
              </a:ext>
            </a:extLst>
          </p:cNvPr>
          <p:cNvSpPr txBox="1"/>
          <p:nvPr/>
        </p:nvSpPr>
        <p:spPr>
          <a:xfrm>
            <a:off x="10217073" y="2583114"/>
            <a:ext cx="1145307" cy="369332"/>
          </a:xfrm>
          <a:prstGeom prst="rect">
            <a:avLst/>
          </a:prstGeom>
          <a:noFill/>
        </p:spPr>
        <p:txBody>
          <a:bodyPr wrap="square" rtlCol="0">
            <a:spAutoFit/>
          </a:bodyPr>
          <a:lstStyle/>
          <a:p>
            <a:r>
              <a:rPr lang="en-US" altLang="ja-JP" dirty="0">
                <a:solidFill>
                  <a:schemeClr val="accent6"/>
                </a:solidFill>
              </a:rPr>
              <a:t>R</a:t>
            </a:r>
          </a:p>
        </p:txBody>
      </p:sp>
      <p:sp>
        <p:nvSpPr>
          <p:cNvPr id="20" name="テキスト ボックス 19">
            <a:extLst>
              <a:ext uri="{FF2B5EF4-FFF2-40B4-BE49-F238E27FC236}">
                <a16:creationId xmlns:a16="http://schemas.microsoft.com/office/drawing/2014/main" id="{8704A331-B067-E748-CDC1-8FD81D18C635}"/>
              </a:ext>
            </a:extLst>
          </p:cNvPr>
          <p:cNvSpPr txBox="1"/>
          <p:nvPr/>
        </p:nvSpPr>
        <p:spPr>
          <a:xfrm>
            <a:off x="7630401" y="946707"/>
            <a:ext cx="520276" cy="369332"/>
          </a:xfrm>
          <a:prstGeom prst="rect">
            <a:avLst/>
          </a:prstGeom>
          <a:solidFill>
            <a:schemeClr val="tx1">
              <a:lumMod val="50000"/>
              <a:lumOff val="50000"/>
            </a:schemeClr>
          </a:solidFill>
        </p:spPr>
        <p:txBody>
          <a:bodyPr wrap="square" rtlCol="0">
            <a:spAutoFit/>
          </a:bodyPr>
          <a:lstStyle/>
          <a:p>
            <a:r>
              <a:rPr lang="en-US" altLang="ja-JP" dirty="0">
                <a:solidFill>
                  <a:srgbClr val="FFFF00"/>
                </a:solidFill>
              </a:rPr>
              <a:t>DJ</a:t>
            </a:r>
          </a:p>
        </p:txBody>
      </p:sp>
      <p:sp>
        <p:nvSpPr>
          <p:cNvPr id="21" name="テキスト ボックス 20">
            <a:extLst>
              <a:ext uri="{FF2B5EF4-FFF2-40B4-BE49-F238E27FC236}">
                <a16:creationId xmlns:a16="http://schemas.microsoft.com/office/drawing/2014/main" id="{38BFAFAD-1B67-8501-3CCC-FA672EADCC7D}"/>
              </a:ext>
            </a:extLst>
          </p:cNvPr>
          <p:cNvSpPr txBox="1"/>
          <p:nvPr/>
        </p:nvSpPr>
        <p:spPr>
          <a:xfrm>
            <a:off x="2103017" y="1019283"/>
            <a:ext cx="1145307" cy="369332"/>
          </a:xfrm>
          <a:prstGeom prst="rect">
            <a:avLst/>
          </a:prstGeom>
          <a:noFill/>
        </p:spPr>
        <p:txBody>
          <a:bodyPr wrap="square" rtlCol="0">
            <a:spAutoFit/>
          </a:bodyPr>
          <a:lstStyle/>
          <a:p>
            <a:r>
              <a:rPr lang="en-US" altLang="ja-JP" dirty="0">
                <a:solidFill>
                  <a:schemeClr val="tx2">
                    <a:lumMod val="50000"/>
                    <a:lumOff val="50000"/>
                  </a:schemeClr>
                </a:solidFill>
              </a:rPr>
              <a:t>SJ</a:t>
            </a:r>
          </a:p>
        </p:txBody>
      </p:sp>
      <p:sp>
        <p:nvSpPr>
          <p:cNvPr id="22" name="テキスト ボックス 21">
            <a:extLst>
              <a:ext uri="{FF2B5EF4-FFF2-40B4-BE49-F238E27FC236}">
                <a16:creationId xmlns:a16="http://schemas.microsoft.com/office/drawing/2014/main" id="{752D1C52-5406-6280-2E9A-982793204F5E}"/>
              </a:ext>
            </a:extLst>
          </p:cNvPr>
          <p:cNvSpPr txBox="1"/>
          <p:nvPr/>
        </p:nvSpPr>
        <p:spPr>
          <a:xfrm>
            <a:off x="5985926" y="5264317"/>
            <a:ext cx="1145307" cy="369332"/>
          </a:xfrm>
          <a:prstGeom prst="rect">
            <a:avLst/>
          </a:prstGeom>
          <a:noFill/>
        </p:spPr>
        <p:txBody>
          <a:bodyPr wrap="square" rtlCol="0">
            <a:spAutoFit/>
          </a:bodyPr>
          <a:lstStyle/>
          <a:p>
            <a:r>
              <a:rPr lang="en-US" altLang="ja-JP" dirty="0">
                <a:solidFill>
                  <a:schemeClr val="accent2"/>
                </a:solidFill>
              </a:rPr>
              <a:t>FJ</a:t>
            </a:r>
          </a:p>
        </p:txBody>
      </p:sp>
      <p:cxnSp>
        <p:nvCxnSpPr>
          <p:cNvPr id="24" name="直線コネクタ 23">
            <a:extLst>
              <a:ext uri="{FF2B5EF4-FFF2-40B4-BE49-F238E27FC236}">
                <a16:creationId xmlns:a16="http://schemas.microsoft.com/office/drawing/2014/main" id="{FAADC269-B220-E71F-DF2D-DFD6812448E3}"/>
              </a:ext>
            </a:extLst>
          </p:cNvPr>
          <p:cNvCxnSpPr/>
          <p:nvPr/>
        </p:nvCxnSpPr>
        <p:spPr>
          <a:xfrm>
            <a:off x="6565997" y="1345303"/>
            <a:ext cx="0" cy="39650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29" name="テキスト ボックス 28">
            <a:extLst>
              <a:ext uri="{FF2B5EF4-FFF2-40B4-BE49-F238E27FC236}">
                <a16:creationId xmlns:a16="http://schemas.microsoft.com/office/drawing/2014/main" id="{AF258B41-D61B-C7A2-BDC3-3246049B0669}"/>
              </a:ext>
            </a:extLst>
          </p:cNvPr>
          <p:cNvSpPr txBox="1"/>
          <p:nvPr/>
        </p:nvSpPr>
        <p:spPr>
          <a:xfrm flipH="1">
            <a:off x="10088378" y="3615845"/>
            <a:ext cx="1267599" cy="900246"/>
          </a:xfrm>
          <a:prstGeom prst="rect">
            <a:avLst/>
          </a:prstGeom>
          <a:noFill/>
        </p:spPr>
        <p:txBody>
          <a:bodyPr wrap="square" rtlCol="0">
            <a:spAutoFit/>
          </a:bodyPr>
          <a:lstStyle/>
          <a:p>
            <a:r>
              <a:rPr lang="ja-JP" altLang="en-US" sz="1050" dirty="0"/>
              <a:t>手を挙げている</a:t>
            </a:r>
            <a:r>
              <a:rPr lang="en-US" altLang="ja-JP" sz="1050" dirty="0"/>
              <a:t>Blitzer</a:t>
            </a:r>
            <a:r>
              <a:rPr lang="ja-JP" altLang="en-US" sz="1050" dirty="0"/>
              <a:t>候補と</a:t>
            </a:r>
          </a:p>
          <a:p>
            <a:r>
              <a:rPr lang="en-US" altLang="ja-JP" sz="1050" dirty="0"/>
              <a:t>QB</a:t>
            </a:r>
            <a:r>
              <a:rPr lang="ja-JP" altLang="en-US" sz="1050" dirty="0"/>
              <a:t>を結ぶ線の</a:t>
            </a:r>
          </a:p>
          <a:p>
            <a:r>
              <a:rPr lang="ja-JP" altLang="en-US" sz="1050" dirty="0"/>
              <a:t>延長線上に位置する。</a:t>
            </a:r>
            <a:endParaRPr kumimoji="1" lang="ja-JP" altLang="en-US" sz="1050" dirty="0"/>
          </a:p>
        </p:txBody>
      </p:sp>
      <p:sp>
        <p:nvSpPr>
          <p:cNvPr id="37" name="平行四辺形 36">
            <a:extLst>
              <a:ext uri="{FF2B5EF4-FFF2-40B4-BE49-F238E27FC236}">
                <a16:creationId xmlns:a16="http://schemas.microsoft.com/office/drawing/2014/main" id="{B6C699F1-59CC-5A9A-AD43-EC9A84AACE5F}"/>
              </a:ext>
            </a:extLst>
          </p:cNvPr>
          <p:cNvSpPr/>
          <p:nvPr/>
        </p:nvSpPr>
        <p:spPr>
          <a:xfrm rot="20697644">
            <a:off x="6493577" y="3316409"/>
            <a:ext cx="2096366" cy="391935"/>
          </a:xfrm>
          <a:prstGeom prst="parallelogram">
            <a:avLst/>
          </a:prstGeom>
          <a:solidFill>
            <a:schemeClr val="accent6">
              <a:alpha val="2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コネクタ 2">
            <a:extLst>
              <a:ext uri="{FF2B5EF4-FFF2-40B4-BE49-F238E27FC236}">
                <a16:creationId xmlns:a16="http://schemas.microsoft.com/office/drawing/2014/main" id="{B0DE74FC-4BE8-3E96-27B5-EEA86FC163E7}"/>
              </a:ext>
            </a:extLst>
          </p:cNvPr>
          <p:cNvCxnSpPr/>
          <p:nvPr/>
        </p:nvCxnSpPr>
        <p:spPr>
          <a:xfrm>
            <a:off x="7903336" y="1325187"/>
            <a:ext cx="0" cy="39650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5" name="正方形/長方形 4">
            <a:extLst>
              <a:ext uri="{FF2B5EF4-FFF2-40B4-BE49-F238E27FC236}">
                <a16:creationId xmlns:a16="http://schemas.microsoft.com/office/drawing/2014/main" id="{594C73D1-81BE-4391-FEDE-B9EDDE52E873}"/>
              </a:ext>
            </a:extLst>
          </p:cNvPr>
          <p:cNvSpPr/>
          <p:nvPr/>
        </p:nvSpPr>
        <p:spPr>
          <a:xfrm>
            <a:off x="5964581" y="1325188"/>
            <a:ext cx="1224312" cy="222468"/>
          </a:xfrm>
          <a:prstGeom prst="rect">
            <a:avLst/>
          </a:prstGeom>
          <a:solidFill>
            <a:srgbClr val="FFFF00">
              <a:alpha val="2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2" name="テキスト ボックス 1">
            <a:extLst>
              <a:ext uri="{FF2B5EF4-FFF2-40B4-BE49-F238E27FC236}">
                <a16:creationId xmlns:a16="http://schemas.microsoft.com/office/drawing/2014/main" id="{B46BC472-CFE8-5502-1D44-0499A26C8290}"/>
              </a:ext>
            </a:extLst>
          </p:cNvPr>
          <p:cNvSpPr txBox="1"/>
          <p:nvPr/>
        </p:nvSpPr>
        <p:spPr>
          <a:xfrm flipH="1">
            <a:off x="9790542" y="97296"/>
            <a:ext cx="2401458" cy="1061829"/>
          </a:xfrm>
          <a:prstGeom prst="rect">
            <a:avLst/>
          </a:prstGeom>
          <a:solidFill>
            <a:schemeClr val="bg2">
              <a:lumMod val="75000"/>
            </a:schemeClr>
          </a:solidFill>
          <a:ln>
            <a:solidFill>
              <a:srgbClr val="FFFF00"/>
            </a:solidFill>
          </a:ln>
        </p:spPr>
        <p:txBody>
          <a:bodyPr wrap="square" rtlCol="0">
            <a:spAutoFit/>
          </a:bodyPr>
          <a:lstStyle/>
          <a:p>
            <a:r>
              <a:rPr kumimoji="1" lang="ja-JP" altLang="en-US" sz="1050" dirty="0">
                <a:solidFill>
                  <a:srgbClr val="FFFF00"/>
                </a:solidFill>
              </a:rPr>
              <a:t>スクリメージライン付近の反則</a:t>
            </a:r>
            <a:r>
              <a:rPr lang="ja-JP" altLang="en-US" sz="1050" dirty="0">
                <a:solidFill>
                  <a:srgbClr val="FFFF00"/>
                </a:solidFill>
              </a:rPr>
              <a:t>：</a:t>
            </a:r>
            <a:endParaRPr lang="en-US" altLang="ja-JP" sz="1050" dirty="0">
              <a:solidFill>
                <a:srgbClr val="FFFF00"/>
              </a:solidFill>
            </a:endParaRPr>
          </a:p>
          <a:p>
            <a:r>
              <a:rPr kumimoji="1" lang="ja-JP" altLang="en-US" sz="1050" dirty="0">
                <a:solidFill>
                  <a:srgbClr val="FFFF00"/>
                </a:solidFill>
              </a:rPr>
              <a:t>・フォルススタート</a:t>
            </a:r>
            <a:endParaRPr kumimoji="1" lang="en-US" altLang="ja-JP" sz="1050" dirty="0">
              <a:solidFill>
                <a:srgbClr val="FFFF00"/>
              </a:solidFill>
            </a:endParaRPr>
          </a:p>
          <a:p>
            <a:r>
              <a:rPr lang="ja-JP" altLang="en-US" sz="1050" dirty="0">
                <a:solidFill>
                  <a:srgbClr val="FFFF00"/>
                </a:solidFill>
              </a:rPr>
              <a:t>・イリーガルモーション</a:t>
            </a:r>
            <a:r>
              <a:rPr lang="en-US" altLang="ja-JP" sz="1050" dirty="0">
                <a:solidFill>
                  <a:srgbClr val="FFFF00"/>
                </a:solidFill>
              </a:rPr>
              <a:t>/</a:t>
            </a:r>
            <a:r>
              <a:rPr lang="ja-JP" altLang="en-US" sz="1050" dirty="0">
                <a:solidFill>
                  <a:srgbClr val="FFFF00"/>
                </a:solidFill>
              </a:rPr>
              <a:t>シフト</a:t>
            </a:r>
            <a:endParaRPr lang="en-US" altLang="ja-JP" sz="1050" dirty="0">
              <a:solidFill>
                <a:srgbClr val="FFFF00"/>
              </a:solidFill>
            </a:endParaRPr>
          </a:p>
          <a:p>
            <a:r>
              <a:rPr kumimoji="1" lang="ja-JP" altLang="en-US" sz="1050" dirty="0">
                <a:solidFill>
                  <a:srgbClr val="FFFF00"/>
                </a:solidFill>
              </a:rPr>
              <a:t>・イリーガルラッシュ</a:t>
            </a:r>
            <a:endParaRPr kumimoji="1" lang="en-US" altLang="ja-JP" sz="1050" dirty="0">
              <a:solidFill>
                <a:srgbClr val="FFFF00"/>
              </a:solidFill>
            </a:endParaRPr>
          </a:p>
          <a:p>
            <a:r>
              <a:rPr lang="ja-JP" altLang="en-US" sz="1050" dirty="0">
                <a:solidFill>
                  <a:srgbClr val="FFFF00"/>
                </a:solidFill>
              </a:rPr>
              <a:t>・イリーガルパス（前後関係なく）</a:t>
            </a:r>
            <a:endParaRPr lang="en-US" altLang="ja-JP" sz="1050" dirty="0">
              <a:solidFill>
                <a:srgbClr val="FFFF00"/>
              </a:solidFill>
            </a:endParaRPr>
          </a:p>
          <a:p>
            <a:r>
              <a:rPr kumimoji="1" lang="ja-JP" altLang="en-US" sz="1050" dirty="0">
                <a:solidFill>
                  <a:srgbClr val="FFFF00"/>
                </a:solidFill>
              </a:rPr>
              <a:t>を確認</a:t>
            </a:r>
            <a:endParaRPr kumimoji="1" lang="en-US" altLang="ja-JP" sz="1050" dirty="0">
              <a:solidFill>
                <a:srgbClr val="FFFF00"/>
              </a:solidFill>
            </a:endParaRPr>
          </a:p>
        </p:txBody>
      </p:sp>
      <p:sp>
        <p:nvSpPr>
          <p:cNvPr id="8" name="テキスト ボックス 7">
            <a:extLst>
              <a:ext uri="{FF2B5EF4-FFF2-40B4-BE49-F238E27FC236}">
                <a16:creationId xmlns:a16="http://schemas.microsoft.com/office/drawing/2014/main" id="{31E0163F-C146-B271-B878-1DE039432CA7}"/>
              </a:ext>
            </a:extLst>
          </p:cNvPr>
          <p:cNvSpPr txBox="1"/>
          <p:nvPr/>
        </p:nvSpPr>
        <p:spPr>
          <a:xfrm flipH="1">
            <a:off x="3449041" y="5357540"/>
            <a:ext cx="1438620" cy="253916"/>
          </a:xfrm>
          <a:prstGeom prst="rect">
            <a:avLst/>
          </a:prstGeom>
          <a:solidFill>
            <a:srgbClr val="FFC000">
              <a:alpha val="23000"/>
            </a:srgbClr>
          </a:solidFill>
          <a:ln>
            <a:solidFill>
              <a:schemeClr val="accent2"/>
            </a:solidFill>
          </a:ln>
        </p:spPr>
        <p:txBody>
          <a:bodyPr wrap="square" rtlCol="0">
            <a:spAutoFit/>
          </a:bodyPr>
          <a:lstStyle/>
          <a:p>
            <a:r>
              <a:rPr lang="ja-JP" altLang="en-US" sz="1050" dirty="0">
                <a:solidFill>
                  <a:schemeClr val="accent2"/>
                </a:solidFill>
              </a:rPr>
              <a:t>ゲームクロック</a:t>
            </a:r>
            <a:endParaRPr kumimoji="1" lang="ja-JP" altLang="en-US" sz="1050" dirty="0">
              <a:solidFill>
                <a:schemeClr val="accent2"/>
              </a:solidFill>
            </a:endParaRPr>
          </a:p>
        </p:txBody>
      </p:sp>
      <p:sp>
        <p:nvSpPr>
          <p:cNvPr id="11" name="テキスト ボックス 10">
            <a:extLst>
              <a:ext uri="{FF2B5EF4-FFF2-40B4-BE49-F238E27FC236}">
                <a16:creationId xmlns:a16="http://schemas.microsoft.com/office/drawing/2014/main" id="{B520E581-5C5B-3591-6B5D-C6DDE6A944A3}"/>
              </a:ext>
            </a:extLst>
          </p:cNvPr>
          <p:cNvSpPr txBox="1"/>
          <p:nvPr/>
        </p:nvSpPr>
        <p:spPr>
          <a:xfrm flipH="1">
            <a:off x="5618692" y="290606"/>
            <a:ext cx="1438620" cy="577081"/>
          </a:xfrm>
          <a:prstGeom prst="rect">
            <a:avLst/>
          </a:prstGeom>
          <a:solidFill>
            <a:schemeClr val="accent4">
              <a:lumMod val="20000"/>
              <a:lumOff val="80000"/>
            </a:schemeClr>
          </a:solidFill>
          <a:ln>
            <a:solidFill>
              <a:srgbClr val="0070C0"/>
            </a:solidFill>
          </a:ln>
        </p:spPr>
        <p:txBody>
          <a:bodyPr wrap="square" rtlCol="0">
            <a:spAutoFit/>
          </a:bodyPr>
          <a:lstStyle/>
          <a:p>
            <a:r>
              <a:rPr kumimoji="1" lang="en-US" altLang="ja-JP" sz="1050" dirty="0">
                <a:solidFill>
                  <a:srgbClr val="0070C0"/>
                </a:solidFill>
              </a:rPr>
              <a:t>25</a:t>
            </a:r>
            <a:r>
              <a:rPr kumimoji="1" lang="ja-JP" altLang="en-US" sz="1050" dirty="0">
                <a:solidFill>
                  <a:srgbClr val="0070C0"/>
                </a:solidFill>
              </a:rPr>
              <a:t>秒（発声で）</a:t>
            </a:r>
          </a:p>
          <a:p>
            <a:r>
              <a:rPr kumimoji="1" lang="ja-JP" altLang="en-US" sz="1050" dirty="0">
                <a:solidFill>
                  <a:srgbClr val="0070C0"/>
                </a:solidFill>
              </a:rPr>
              <a:t>チームタイムアウト</a:t>
            </a:r>
          </a:p>
          <a:p>
            <a:r>
              <a:rPr kumimoji="1" lang="ja-JP" altLang="en-US" sz="1050" dirty="0">
                <a:solidFill>
                  <a:srgbClr val="0070C0"/>
                </a:solidFill>
              </a:rPr>
              <a:t>（</a:t>
            </a:r>
            <a:r>
              <a:rPr kumimoji="1" lang="en-US" altLang="ja-JP" sz="1050" dirty="0">
                <a:solidFill>
                  <a:srgbClr val="0070C0"/>
                </a:solidFill>
              </a:rPr>
              <a:t>60</a:t>
            </a:r>
            <a:r>
              <a:rPr kumimoji="1" lang="ja-JP" altLang="en-US" sz="1050" dirty="0">
                <a:solidFill>
                  <a:srgbClr val="0070C0"/>
                </a:solidFill>
              </a:rPr>
              <a:t>秒）</a:t>
            </a:r>
          </a:p>
        </p:txBody>
      </p:sp>
      <p:sp>
        <p:nvSpPr>
          <p:cNvPr id="12" name="テキスト ボックス 11">
            <a:extLst>
              <a:ext uri="{FF2B5EF4-FFF2-40B4-BE49-F238E27FC236}">
                <a16:creationId xmlns:a16="http://schemas.microsoft.com/office/drawing/2014/main" id="{2B812C18-A5E0-E684-205E-2F6684A40CF3}"/>
              </a:ext>
            </a:extLst>
          </p:cNvPr>
          <p:cNvSpPr txBox="1"/>
          <p:nvPr/>
        </p:nvSpPr>
        <p:spPr>
          <a:xfrm flipH="1">
            <a:off x="4968099" y="5754639"/>
            <a:ext cx="3588518" cy="738664"/>
          </a:xfrm>
          <a:prstGeom prst="rect">
            <a:avLst/>
          </a:prstGeom>
          <a:solidFill>
            <a:srgbClr val="FFC000">
              <a:alpha val="27000"/>
            </a:srgbClr>
          </a:solidFill>
          <a:ln>
            <a:solidFill>
              <a:schemeClr val="accent2"/>
            </a:solidFill>
          </a:ln>
        </p:spPr>
        <p:txBody>
          <a:bodyPr wrap="square" rtlCol="0">
            <a:spAutoFit/>
          </a:bodyPr>
          <a:lstStyle/>
          <a:p>
            <a:r>
              <a:rPr kumimoji="1" lang="ja-JP" altLang="en-US" sz="1050" dirty="0">
                <a:solidFill>
                  <a:schemeClr val="accent2"/>
                </a:solidFill>
              </a:rPr>
              <a:t>ハーフラインが近づいたら、プレー開始して正当にブリッツァーがブリッツしたことを確認後、ハーフラインまで移動して、</a:t>
            </a:r>
            <a:r>
              <a:rPr kumimoji="1" lang="en-US" altLang="ja-JP" sz="1050" dirty="0">
                <a:solidFill>
                  <a:schemeClr val="accent2"/>
                </a:solidFill>
              </a:rPr>
              <a:t>1</a:t>
            </a:r>
            <a:r>
              <a:rPr kumimoji="1" lang="en-US" altLang="ja-JP" sz="1050" baseline="30000" dirty="0">
                <a:solidFill>
                  <a:schemeClr val="accent2"/>
                </a:solidFill>
              </a:rPr>
              <a:t>st</a:t>
            </a:r>
            <a:r>
              <a:rPr kumimoji="1" lang="ja-JP" altLang="en-US" sz="1050" dirty="0">
                <a:solidFill>
                  <a:schemeClr val="accent2"/>
                </a:solidFill>
              </a:rPr>
              <a:t>ダウン獲得したかどうかの判定を意識して判定を行う。</a:t>
            </a:r>
          </a:p>
        </p:txBody>
      </p:sp>
      <p:sp>
        <p:nvSpPr>
          <p:cNvPr id="15" name="テキスト ボックス 14">
            <a:extLst>
              <a:ext uri="{FF2B5EF4-FFF2-40B4-BE49-F238E27FC236}">
                <a16:creationId xmlns:a16="http://schemas.microsoft.com/office/drawing/2014/main" id="{E0191335-E2F5-EBEB-0B46-9BD620B1C492}"/>
              </a:ext>
            </a:extLst>
          </p:cNvPr>
          <p:cNvSpPr txBox="1"/>
          <p:nvPr/>
        </p:nvSpPr>
        <p:spPr>
          <a:xfrm flipH="1">
            <a:off x="10088378" y="3615845"/>
            <a:ext cx="1267599" cy="900246"/>
          </a:xfrm>
          <a:prstGeom prst="rect">
            <a:avLst/>
          </a:prstGeom>
          <a:noFill/>
        </p:spPr>
        <p:txBody>
          <a:bodyPr wrap="square" rtlCol="0">
            <a:spAutoFit/>
          </a:bodyPr>
          <a:lstStyle/>
          <a:p>
            <a:r>
              <a:rPr lang="ja-JP" altLang="en-US" sz="1050" dirty="0"/>
              <a:t>手を挙げている</a:t>
            </a:r>
            <a:r>
              <a:rPr lang="en-US" altLang="ja-JP" sz="1050" dirty="0"/>
              <a:t>Blitzer</a:t>
            </a:r>
            <a:r>
              <a:rPr lang="ja-JP" altLang="en-US" sz="1050" dirty="0"/>
              <a:t>候補と</a:t>
            </a:r>
          </a:p>
          <a:p>
            <a:r>
              <a:rPr lang="en-US" altLang="ja-JP" sz="1050" dirty="0"/>
              <a:t>QB</a:t>
            </a:r>
            <a:r>
              <a:rPr lang="ja-JP" altLang="en-US" sz="1050" dirty="0"/>
              <a:t>を結ぶ線の</a:t>
            </a:r>
          </a:p>
          <a:p>
            <a:r>
              <a:rPr lang="ja-JP" altLang="en-US" sz="1050" dirty="0"/>
              <a:t>延長線上に位置する。</a:t>
            </a:r>
            <a:endParaRPr kumimoji="1" lang="ja-JP" altLang="en-US" sz="1050" dirty="0"/>
          </a:p>
        </p:txBody>
      </p:sp>
      <p:sp>
        <p:nvSpPr>
          <p:cNvPr id="23" name="テキスト ボックス 22">
            <a:extLst>
              <a:ext uri="{FF2B5EF4-FFF2-40B4-BE49-F238E27FC236}">
                <a16:creationId xmlns:a16="http://schemas.microsoft.com/office/drawing/2014/main" id="{5E03E53C-8F5F-CF9A-A419-9FFEFB5B6148}"/>
              </a:ext>
            </a:extLst>
          </p:cNvPr>
          <p:cNvSpPr txBox="1"/>
          <p:nvPr/>
        </p:nvSpPr>
        <p:spPr>
          <a:xfrm flipH="1">
            <a:off x="1104827" y="226321"/>
            <a:ext cx="4168337" cy="738664"/>
          </a:xfrm>
          <a:prstGeom prst="rect">
            <a:avLst/>
          </a:prstGeom>
          <a:solidFill>
            <a:schemeClr val="accent4">
              <a:lumMod val="20000"/>
              <a:lumOff val="80000"/>
            </a:schemeClr>
          </a:solidFill>
          <a:ln>
            <a:solidFill>
              <a:srgbClr val="0070C0"/>
            </a:solidFill>
          </a:ln>
        </p:spPr>
        <p:txBody>
          <a:bodyPr wrap="square" rtlCol="0">
            <a:spAutoFit/>
          </a:bodyPr>
          <a:lstStyle/>
          <a:p>
            <a:r>
              <a:rPr kumimoji="1" lang="ja-JP" altLang="en-US" sz="1050" dirty="0">
                <a:solidFill>
                  <a:srgbClr val="0070C0"/>
                </a:solidFill>
              </a:rPr>
              <a:t>プレーが進んできたらエンドライン付近に位置して、</a:t>
            </a:r>
            <a:r>
              <a:rPr kumimoji="1" lang="en-US" altLang="ja-JP" sz="1050" dirty="0">
                <a:solidFill>
                  <a:srgbClr val="0070C0"/>
                </a:solidFill>
              </a:rPr>
              <a:t>TD</a:t>
            </a:r>
            <a:r>
              <a:rPr kumimoji="1" lang="ja-JP" altLang="en-US" sz="1050" dirty="0">
                <a:solidFill>
                  <a:srgbClr val="0070C0"/>
                </a:solidFill>
              </a:rPr>
              <a:t>の判定を意識</a:t>
            </a:r>
            <a:r>
              <a:rPr lang="ja-JP" altLang="en-US" sz="1050" dirty="0">
                <a:solidFill>
                  <a:srgbClr val="0070C0"/>
                </a:solidFill>
              </a:rPr>
              <a:t>して判定を行う</a:t>
            </a:r>
            <a:endParaRPr lang="en-US" altLang="ja-JP" sz="1050" dirty="0">
              <a:solidFill>
                <a:srgbClr val="0070C0"/>
              </a:solidFill>
            </a:endParaRPr>
          </a:p>
          <a:p>
            <a:r>
              <a:rPr kumimoji="1" lang="ja-JP" altLang="en-US" sz="1050" dirty="0">
                <a:solidFill>
                  <a:srgbClr val="0070C0"/>
                </a:solidFill>
              </a:rPr>
              <a:t>プレー開始後は「最も奥に進んだレシーバーについていく」</a:t>
            </a:r>
            <a:endParaRPr kumimoji="1" lang="en-US" altLang="ja-JP" sz="1050" dirty="0">
              <a:solidFill>
                <a:srgbClr val="0070C0"/>
              </a:solidFill>
            </a:endParaRPr>
          </a:p>
          <a:p>
            <a:r>
              <a:rPr lang="ja-JP" altLang="en-US" sz="1050" dirty="0">
                <a:solidFill>
                  <a:srgbClr val="0070C0"/>
                </a:solidFill>
              </a:rPr>
              <a:t>タッチラインを踏んだかどうか、</a:t>
            </a:r>
            <a:r>
              <a:rPr lang="en-US" altLang="ja-JP" sz="1050" dirty="0">
                <a:solidFill>
                  <a:srgbClr val="0070C0"/>
                </a:solidFill>
              </a:rPr>
              <a:t>TD</a:t>
            </a:r>
            <a:r>
              <a:rPr lang="ja-JP" altLang="en-US" sz="1050" dirty="0">
                <a:solidFill>
                  <a:srgbClr val="0070C0"/>
                </a:solidFill>
              </a:rPr>
              <a:t>は要確認</a:t>
            </a:r>
            <a:endParaRPr kumimoji="1" lang="ja-JP" altLang="en-US" sz="1050" dirty="0">
              <a:solidFill>
                <a:srgbClr val="0070C0"/>
              </a:solidFill>
            </a:endParaRPr>
          </a:p>
        </p:txBody>
      </p:sp>
      <p:sp>
        <p:nvSpPr>
          <p:cNvPr id="38" name="テキスト ボックス 37">
            <a:extLst>
              <a:ext uri="{FF2B5EF4-FFF2-40B4-BE49-F238E27FC236}">
                <a16:creationId xmlns:a16="http://schemas.microsoft.com/office/drawing/2014/main" id="{86575C62-14DC-B080-1C2D-970AF7229BD8}"/>
              </a:ext>
            </a:extLst>
          </p:cNvPr>
          <p:cNvSpPr txBox="1"/>
          <p:nvPr/>
        </p:nvSpPr>
        <p:spPr>
          <a:xfrm flipH="1">
            <a:off x="9675223" y="5575356"/>
            <a:ext cx="2308578" cy="1061829"/>
          </a:xfrm>
          <a:prstGeom prst="rect">
            <a:avLst/>
          </a:prstGeom>
          <a:solidFill>
            <a:schemeClr val="accent6">
              <a:lumMod val="20000"/>
              <a:lumOff val="80000"/>
            </a:schemeClr>
          </a:solidFill>
          <a:ln>
            <a:solidFill>
              <a:schemeClr val="accent6">
                <a:lumMod val="75000"/>
              </a:schemeClr>
            </a:solidFill>
          </a:ln>
        </p:spPr>
        <p:txBody>
          <a:bodyPr wrap="square" rtlCol="0">
            <a:spAutoFit/>
          </a:bodyPr>
          <a:lstStyle/>
          <a:p>
            <a:r>
              <a:rPr lang="en-US" altLang="ja-JP" sz="1050" dirty="0">
                <a:solidFill>
                  <a:srgbClr val="00B050"/>
                </a:solidFill>
              </a:rPr>
              <a:t>QB</a:t>
            </a:r>
            <a:r>
              <a:rPr lang="ja-JP" altLang="en-US" sz="1050" dirty="0">
                <a:solidFill>
                  <a:srgbClr val="00B050"/>
                </a:solidFill>
              </a:rPr>
              <a:t>が複数いる場合は</a:t>
            </a:r>
            <a:r>
              <a:rPr lang="en-US" altLang="ja-JP" sz="1050" dirty="0">
                <a:solidFill>
                  <a:srgbClr val="00B050"/>
                </a:solidFill>
              </a:rPr>
              <a:t>FJ</a:t>
            </a:r>
            <a:r>
              <a:rPr lang="ja-JP" altLang="en-US" sz="1050" dirty="0">
                <a:solidFill>
                  <a:srgbClr val="00B050"/>
                </a:solidFill>
              </a:rPr>
              <a:t>側のサイドラインに位置し、フォワードパス、バックワードパスを判断し、都度サインを出す。ラッシャー周りの反則は頑張る（大体優先進路を外れるのでまぁ</a:t>
            </a:r>
            <a:r>
              <a:rPr lang="en-US" altLang="ja-JP" sz="1050" dirty="0">
                <a:solidFill>
                  <a:srgbClr val="00B050"/>
                </a:solidFill>
              </a:rPr>
              <a:t>…</a:t>
            </a:r>
            <a:r>
              <a:rPr lang="ja-JP" altLang="en-US" sz="1050" dirty="0">
                <a:solidFill>
                  <a:srgbClr val="00B050"/>
                </a:solidFill>
              </a:rPr>
              <a:t>）</a:t>
            </a:r>
          </a:p>
        </p:txBody>
      </p:sp>
      <p:sp>
        <p:nvSpPr>
          <p:cNvPr id="40" name="矢印: 左 39">
            <a:extLst>
              <a:ext uri="{FF2B5EF4-FFF2-40B4-BE49-F238E27FC236}">
                <a16:creationId xmlns:a16="http://schemas.microsoft.com/office/drawing/2014/main" id="{216141A5-8CA2-1D57-AB60-805CF4146534}"/>
              </a:ext>
            </a:extLst>
          </p:cNvPr>
          <p:cNvSpPr/>
          <p:nvPr/>
        </p:nvSpPr>
        <p:spPr>
          <a:xfrm>
            <a:off x="6336055" y="5297089"/>
            <a:ext cx="142574" cy="303788"/>
          </a:xfrm>
          <a:prstGeom prst="left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ECFEF0FB-D7DD-3ED3-A557-F8ABCF1B29B7}"/>
              </a:ext>
            </a:extLst>
          </p:cNvPr>
          <p:cNvSpPr txBox="1"/>
          <p:nvPr/>
        </p:nvSpPr>
        <p:spPr>
          <a:xfrm>
            <a:off x="6392258" y="5269337"/>
            <a:ext cx="1145307" cy="369332"/>
          </a:xfrm>
          <a:prstGeom prst="rect">
            <a:avLst/>
          </a:prstGeom>
          <a:noFill/>
        </p:spPr>
        <p:txBody>
          <a:bodyPr wrap="square" rtlCol="0">
            <a:spAutoFit/>
          </a:bodyPr>
          <a:lstStyle/>
          <a:p>
            <a:r>
              <a:rPr lang="en-US" altLang="ja-JP" dirty="0">
                <a:solidFill>
                  <a:schemeClr val="accent2"/>
                </a:solidFill>
              </a:rPr>
              <a:t>FJ</a:t>
            </a:r>
          </a:p>
        </p:txBody>
      </p:sp>
    </p:spTree>
    <p:extLst>
      <p:ext uri="{BB962C8B-B14F-4D97-AF65-F5344CB8AC3E}">
        <p14:creationId xmlns:p14="http://schemas.microsoft.com/office/powerpoint/2010/main" val="2868857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78D0C-27B6-D7B4-ED7C-DC9D9DCC300C}"/>
            </a:ext>
          </a:extLst>
        </p:cNvPr>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E654E168-748C-054D-9BF4-2C93AAEDBACD}"/>
              </a:ext>
            </a:extLst>
          </p:cNvPr>
          <p:cNvSpPr/>
          <p:nvPr/>
        </p:nvSpPr>
        <p:spPr>
          <a:xfrm>
            <a:off x="1013494" y="1316039"/>
            <a:ext cx="3513461" cy="3105798"/>
          </a:xfrm>
          <a:prstGeom prst="rect">
            <a:avLst/>
          </a:prstGeom>
          <a:solidFill>
            <a:schemeClr val="accent4">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F396903D-49E8-707D-0BC9-16112AADF6C8}"/>
              </a:ext>
            </a:extLst>
          </p:cNvPr>
          <p:cNvSpPr/>
          <p:nvPr/>
        </p:nvSpPr>
        <p:spPr>
          <a:xfrm>
            <a:off x="973183" y="4433455"/>
            <a:ext cx="3539091" cy="847633"/>
          </a:xfrm>
          <a:prstGeom prst="rect">
            <a:avLst/>
          </a:prstGeom>
          <a:solidFill>
            <a:schemeClr val="accent2">
              <a:alpha val="2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7B7706DF-F1EF-34E8-C90A-14B7BF2D7729}"/>
              </a:ext>
            </a:extLst>
          </p:cNvPr>
          <p:cNvSpPr/>
          <p:nvPr/>
        </p:nvSpPr>
        <p:spPr>
          <a:xfrm>
            <a:off x="6042257" y="1321852"/>
            <a:ext cx="773051" cy="3953431"/>
          </a:xfrm>
          <a:prstGeom prst="rect">
            <a:avLst/>
          </a:prstGeom>
          <a:solidFill>
            <a:srgbClr val="FFFF00">
              <a:alpha val="2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965C82E1-F8DD-6C2C-5232-FA3668753DC9}"/>
              </a:ext>
            </a:extLst>
          </p:cNvPr>
          <p:cNvSpPr/>
          <p:nvPr/>
        </p:nvSpPr>
        <p:spPr>
          <a:xfrm>
            <a:off x="6815308" y="1316049"/>
            <a:ext cx="4626041" cy="3965040"/>
          </a:xfrm>
          <a:prstGeom prst="rect">
            <a:avLst/>
          </a:prstGeom>
          <a:solidFill>
            <a:schemeClr val="accent6">
              <a:lumMod val="60000"/>
              <a:lumOff val="40000"/>
              <a:alpha val="31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693CA92B-7AEB-EE46-51C2-30AC8E1A2634}"/>
              </a:ext>
            </a:extLst>
          </p:cNvPr>
          <p:cNvSpPr/>
          <p:nvPr/>
        </p:nvSpPr>
        <p:spPr>
          <a:xfrm>
            <a:off x="4512275" y="1562649"/>
            <a:ext cx="1540624" cy="3718438"/>
          </a:xfrm>
          <a:prstGeom prst="rect">
            <a:avLst/>
          </a:prstGeom>
          <a:solidFill>
            <a:schemeClr val="accent2">
              <a:alpha val="2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1854A821-8A3B-C6B4-4293-7049A5A38D0A}"/>
              </a:ext>
            </a:extLst>
          </p:cNvPr>
          <p:cNvGrpSpPr/>
          <p:nvPr/>
        </p:nvGrpSpPr>
        <p:grpSpPr>
          <a:xfrm>
            <a:off x="1013494" y="1316048"/>
            <a:ext cx="10427854" cy="3965040"/>
            <a:chOff x="1048328" y="1202837"/>
            <a:chExt cx="10427854" cy="3965040"/>
          </a:xfrm>
        </p:grpSpPr>
        <p:grpSp>
          <p:nvGrpSpPr>
            <p:cNvPr id="7" name="グループ化 6">
              <a:extLst>
                <a:ext uri="{FF2B5EF4-FFF2-40B4-BE49-F238E27FC236}">
                  <a16:creationId xmlns:a16="http://schemas.microsoft.com/office/drawing/2014/main" id="{B6BF0129-9F39-DEBD-29CE-F4D366A11160}"/>
                </a:ext>
              </a:extLst>
            </p:cNvPr>
            <p:cNvGrpSpPr/>
            <p:nvPr/>
          </p:nvGrpSpPr>
          <p:grpSpPr>
            <a:xfrm>
              <a:off x="1048328" y="1202837"/>
              <a:ext cx="10427854" cy="3965040"/>
              <a:chOff x="1404191" y="1860994"/>
              <a:chExt cx="10427854" cy="3965040"/>
            </a:xfrm>
          </p:grpSpPr>
          <p:sp>
            <p:nvSpPr>
              <p:cNvPr id="4" name="フローチャート: 定義済み処理 3">
                <a:extLst>
                  <a:ext uri="{FF2B5EF4-FFF2-40B4-BE49-F238E27FC236}">
                    <a16:creationId xmlns:a16="http://schemas.microsoft.com/office/drawing/2014/main" id="{875AD934-500C-D233-060E-0E3065BA102C}"/>
                  </a:ext>
                </a:extLst>
              </p:cNvPr>
              <p:cNvSpPr/>
              <p:nvPr/>
            </p:nvSpPr>
            <p:spPr>
              <a:xfrm>
                <a:off x="1404191" y="1860994"/>
                <a:ext cx="10427854" cy="3965040"/>
              </a:xfrm>
              <a:prstGeom prst="flowChartPredefined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B521464E-29CD-B9D3-B7A7-A3FC967CD275}"/>
                  </a:ext>
                </a:extLst>
              </p:cNvPr>
              <p:cNvCxnSpPr>
                <a:stCxn id="4" idx="0"/>
                <a:endCxn id="4" idx="2"/>
              </p:cNvCxnSpPr>
              <p:nvPr/>
            </p:nvCxnSpPr>
            <p:spPr>
              <a:xfrm>
                <a:off x="6618118" y="1860994"/>
                <a:ext cx="0" cy="396504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9" name="直線コネクタ 8">
              <a:extLst>
                <a:ext uri="{FF2B5EF4-FFF2-40B4-BE49-F238E27FC236}">
                  <a16:creationId xmlns:a16="http://schemas.microsoft.com/office/drawing/2014/main" id="{78F9B299-1A83-0E38-CDEF-6101E15BE5EF}"/>
                </a:ext>
              </a:extLst>
            </p:cNvPr>
            <p:cNvCxnSpPr/>
            <p:nvPr/>
          </p:nvCxnSpPr>
          <p:spPr>
            <a:xfrm>
              <a:off x="2993243"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70228F6A-1249-63E1-7A09-359647757D52}"/>
                </a:ext>
              </a:extLst>
            </p:cNvPr>
            <p:cNvCxnSpPr/>
            <p:nvPr/>
          </p:nvCxnSpPr>
          <p:spPr>
            <a:xfrm>
              <a:off x="9510025"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sp>
        <p:nvSpPr>
          <p:cNvPr id="14" name="楕円 13">
            <a:extLst>
              <a:ext uri="{FF2B5EF4-FFF2-40B4-BE49-F238E27FC236}">
                <a16:creationId xmlns:a16="http://schemas.microsoft.com/office/drawing/2014/main" id="{7D9F1633-0DE3-57E4-D5AC-7517B071DB49}"/>
              </a:ext>
            </a:extLst>
          </p:cNvPr>
          <p:cNvSpPr/>
          <p:nvPr/>
        </p:nvSpPr>
        <p:spPr>
          <a:xfrm>
            <a:off x="6428113" y="3066369"/>
            <a:ext cx="357052" cy="226423"/>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左 15">
            <a:extLst>
              <a:ext uri="{FF2B5EF4-FFF2-40B4-BE49-F238E27FC236}">
                <a16:creationId xmlns:a16="http://schemas.microsoft.com/office/drawing/2014/main" id="{05E62431-BC93-2F63-F6CA-C1FB3A915D7A}"/>
              </a:ext>
            </a:extLst>
          </p:cNvPr>
          <p:cNvSpPr/>
          <p:nvPr/>
        </p:nvSpPr>
        <p:spPr>
          <a:xfrm>
            <a:off x="8719127" y="5615709"/>
            <a:ext cx="2142837" cy="628073"/>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offence</a:t>
            </a:r>
            <a:endParaRPr kumimoji="1" lang="ja-JP" altLang="en-US" dirty="0"/>
          </a:p>
        </p:txBody>
      </p:sp>
      <p:sp>
        <p:nvSpPr>
          <p:cNvPr id="17" name="テキスト ボックス 16">
            <a:extLst>
              <a:ext uri="{FF2B5EF4-FFF2-40B4-BE49-F238E27FC236}">
                <a16:creationId xmlns:a16="http://schemas.microsoft.com/office/drawing/2014/main" id="{D5FB0219-0705-B9B9-1C4C-DEDDE2E7857F}"/>
              </a:ext>
            </a:extLst>
          </p:cNvPr>
          <p:cNvSpPr txBox="1"/>
          <p:nvPr/>
        </p:nvSpPr>
        <p:spPr>
          <a:xfrm>
            <a:off x="3958887" y="3554413"/>
            <a:ext cx="1145307" cy="369332"/>
          </a:xfrm>
          <a:prstGeom prst="rect">
            <a:avLst/>
          </a:prstGeom>
          <a:noFill/>
        </p:spPr>
        <p:txBody>
          <a:bodyPr wrap="square" rtlCol="0">
            <a:spAutoFit/>
          </a:bodyPr>
          <a:lstStyle/>
          <a:p>
            <a:r>
              <a:rPr kumimoji="1" lang="en-US" altLang="ja-JP" dirty="0"/>
              <a:t>Blitzer</a:t>
            </a:r>
            <a:endParaRPr kumimoji="1" lang="ja-JP" altLang="en-US" dirty="0"/>
          </a:p>
        </p:txBody>
      </p:sp>
      <p:sp>
        <p:nvSpPr>
          <p:cNvPr id="18" name="テキスト ボックス 17">
            <a:extLst>
              <a:ext uri="{FF2B5EF4-FFF2-40B4-BE49-F238E27FC236}">
                <a16:creationId xmlns:a16="http://schemas.microsoft.com/office/drawing/2014/main" id="{B2542EF3-3FCF-B32D-C4E1-2044B1377289}"/>
              </a:ext>
            </a:extLst>
          </p:cNvPr>
          <p:cNvSpPr txBox="1"/>
          <p:nvPr/>
        </p:nvSpPr>
        <p:spPr>
          <a:xfrm>
            <a:off x="6721344" y="2997095"/>
            <a:ext cx="1145307" cy="369332"/>
          </a:xfrm>
          <a:prstGeom prst="rect">
            <a:avLst/>
          </a:prstGeom>
          <a:noFill/>
        </p:spPr>
        <p:txBody>
          <a:bodyPr wrap="square" rtlCol="0">
            <a:spAutoFit/>
          </a:bodyPr>
          <a:lstStyle/>
          <a:p>
            <a:r>
              <a:rPr lang="en-US" altLang="ja-JP" dirty="0"/>
              <a:t>QB</a:t>
            </a:r>
          </a:p>
        </p:txBody>
      </p:sp>
      <p:sp>
        <p:nvSpPr>
          <p:cNvPr id="19" name="テキスト ボックス 18">
            <a:extLst>
              <a:ext uri="{FF2B5EF4-FFF2-40B4-BE49-F238E27FC236}">
                <a16:creationId xmlns:a16="http://schemas.microsoft.com/office/drawing/2014/main" id="{024252C7-8983-2D84-9D59-E79D3FF9CEC6}"/>
              </a:ext>
            </a:extLst>
          </p:cNvPr>
          <p:cNvSpPr txBox="1"/>
          <p:nvPr/>
        </p:nvSpPr>
        <p:spPr>
          <a:xfrm>
            <a:off x="8145382" y="2697037"/>
            <a:ext cx="1145307" cy="369332"/>
          </a:xfrm>
          <a:prstGeom prst="rect">
            <a:avLst/>
          </a:prstGeom>
          <a:noFill/>
        </p:spPr>
        <p:txBody>
          <a:bodyPr wrap="square" rtlCol="0">
            <a:spAutoFit/>
          </a:bodyPr>
          <a:lstStyle/>
          <a:p>
            <a:r>
              <a:rPr lang="en-US" altLang="ja-JP" dirty="0">
                <a:solidFill>
                  <a:schemeClr val="accent6"/>
                </a:solidFill>
              </a:rPr>
              <a:t>R</a:t>
            </a:r>
          </a:p>
        </p:txBody>
      </p:sp>
      <p:sp>
        <p:nvSpPr>
          <p:cNvPr id="20" name="テキスト ボックス 19">
            <a:extLst>
              <a:ext uri="{FF2B5EF4-FFF2-40B4-BE49-F238E27FC236}">
                <a16:creationId xmlns:a16="http://schemas.microsoft.com/office/drawing/2014/main" id="{D8EFE53C-1EEC-DA18-1CC9-B718603827DA}"/>
              </a:ext>
            </a:extLst>
          </p:cNvPr>
          <p:cNvSpPr txBox="1"/>
          <p:nvPr/>
        </p:nvSpPr>
        <p:spPr>
          <a:xfrm>
            <a:off x="5975285" y="937576"/>
            <a:ext cx="520276" cy="369332"/>
          </a:xfrm>
          <a:prstGeom prst="rect">
            <a:avLst/>
          </a:prstGeom>
          <a:solidFill>
            <a:schemeClr val="tx1">
              <a:lumMod val="50000"/>
              <a:lumOff val="50000"/>
            </a:schemeClr>
          </a:solidFill>
        </p:spPr>
        <p:txBody>
          <a:bodyPr wrap="square" rtlCol="0">
            <a:spAutoFit/>
          </a:bodyPr>
          <a:lstStyle/>
          <a:p>
            <a:r>
              <a:rPr lang="en-US" altLang="ja-JP" dirty="0">
                <a:solidFill>
                  <a:srgbClr val="FFFF00"/>
                </a:solidFill>
              </a:rPr>
              <a:t>DJ</a:t>
            </a:r>
          </a:p>
        </p:txBody>
      </p:sp>
      <p:sp>
        <p:nvSpPr>
          <p:cNvPr id="21" name="テキスト ボックス 20">
            <a:extLst>
              <a:ext uri="{FF2B5EF4-FFF2-40B4-BE49-F238E27FC236}">
                <a16:creationId xmlns:a16="http://schemas.microsoft.com/office/drawing/2014/main" id="{C866671A-D742-8563-28C9-95D9DD748DA9}"/>
              </a:ext>
            </a:extLst>
          </p:cNvPr>
          <p:cNvSpPr txBox="1"/>
          <p:nvPr/>
        </p:nvSpPr>
        <p:spPr>
          <a:xfrm>
            <a:off x="2087074" y="958324"/>
            <a:ext cx="1145307" cy="369332"/>
          </a:xfrm>
          <a:prstGeom prst="rect">
            <a:avLst/>
          </a:prstGeom>
          <a:noFill/>
        </p:spPr>
        <p:txBody>
          <a:bodyPr wrap="square" rtlCol="0">
            <a:spAutoFit/>
          </a:bodyPr>
          <a:lstStyle/>
          <a:p>
            <a:r>
              <a:rPr lang="en-US" altLang="ja-JP" dirty="0">
                <a:solidFill>
                  <a:schemeClr val="tx2">
                    <a:lumMod val="50000"/>
                    <a:lumOff val="50000"/>
                  </a:schemeClr>
                </a:solidFill>
              </a:rPr>
              <a:t>SJ</a:t>
            </a:r>
          </a:p>
        </p:txBody>
      </p:sp>
      <p:sp>
        <p:nvSpPr>
          <p:cNvPr id="22" name="テキスト ボックス 21">
            <a:extLst>
              <a:ext uri="{FF2B5EF4-FFF2-40B4-BE49-F238E27FC236}">
                <a16:creationId xmlns:a16="http://schemas.microsoft.com/office/drawing/2014/main" id="{DCC676A8-719F-CECD-EA81-5A4D52D90BC4}"/>
              </a:ext>
            </a:extLst>
          </p:cNvPr>
          <p:cNvSpPr txBox="1"/>
          <p:nvPr/>
        </p:nvSpPr>
        <p:spPr>
          <a:xfrm>
            <a:off x="4610475" y="5254496"/>
            <a:ext cx="1145307" cy="369332"/>
          </a:xfrm>
          <a:prstGeom prst="rect">
            <a:avLst/>
          </a:prstGeom>
          <a:noFill/>
        </p:spPr>
        <p:txBody>
          <a:bodyPr wrap="square" rtlCol="0">
            <a:spAutoFit/>
          </a:bodyPr>
          <a:lstStyle/>
          <a:p>
            <a:r>
              <a:rPr lang="en-US" altLang="ja-JP" dirty="0">
                <a:solidFill>
                  <a:schemeClr val="accent2"/>
                </a:solidFill>
              </a:rPr>
              <a:t>FJ</a:t>
            </a:r>
          </a:p>
        </p:txBody>
      </p:sp>
      <p:cxnSp>
        <p:nvCxnSpPr>
          <p:cNvPr id="24" name="直線コネクタ 23">
            <a:extLst>
              <a:ext uri="{FF2B5EF4-FFF2-40B4-BE49-F238E27FC236}">
                <a16:creationId xmlns:a16="http://schemas.microsoft.com/office/drawing/2014/main" id="{D30CEB38-E43C-C32C-A4DA-4A0966E90DD3}"/>
              </a:ext>
            </a:extLst>
          </p:cNvPr>
          <p:cNvCxnSpPr/>
          <p:nvPr/>
        </p:nvCxnSpPr>
        <p:spPr>
          <a:xfrm>
            <a:off x="4815574" y="1345303"/>
            <a:ext cx="0" cy="39650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37" name="平行四辺形 36">
            <a:extLst>
              <a:ext uri="{FF2B5EF4-FFF2-40B4-BE49-F238E27FC236}">
                <a16:creationId xmlns:a16="http://schemas.microsoft.com/office/drawing/2014/main" id="{6204BF8A-6579-4534-7641-57E09AC1552D}"/>
              </a:ext>
            </a:extLst>
          </p:cNvPr>
          <p:cNvSpPr/>
          <p:nvPr/>
        </p:nvSpPr>
        <p:spPr>
          <a:xfrm rot="20697644">
            <a:off x="4726756" y="3283301"/>
            <a:ext cx="2096366" cy="391935"/>
          </a:xfrm>
          <a:prstGeom prst="parallelogram">
            <a:avLst/>
          </a:prstGeom>
          <a:solidFill>
            <a:schemeClr val="accent6">
              <a:alpha val="2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コネクタ 2">
            <a:extLst>
              <a:ext uri="{FF2B5EF4-FFF2-40B4-BE49-F238E27FC236}">
                <a16:creationId xmlns:a16="http://schemas.microsoft.com/office/drawing/2014/main" id="{7651CBE6-86CA-7B5A-4491-3C49F1CC7191}"/>
              </a:ext>
            </a:extLst>
          </p:cNvPr>
          <p:cNvCxnSpPr/>
          <p:nvPr/>
        </p:nvCxnSpPr>
        <p:spPr>
          <a:xfrm>
            <a:off x="6391518" y="1325188"/>
            <a:ext cx="0" cy="39650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2" name="テキスト ボックス 1">
            <a:extLst>
              <a:ext uri="{FF2B5EF4-FFF2-40B4-BE49-F238E27FC236}">
                <a16:creationId xmlns:a16="http://schemas.microsoft.com/office/drawing/2014/main" id="{BA0F1562-0A57-EC9C-D03C-5661AA9EBE34}"/>
              </a:ext>
            </a:extLst>
          </p:cNvPr>
          <p:cNvSpPr txBox="1"/>
          <p:nvPr/>
        </p:nvSpPr>
        <p:spPr>
          <a:xfrm flipH="1">
            <a:off x="7073733" y="290606"/>
            <a:ext cx="2401458" cy="900246"/>
          </a:xfrm>
          <a:prstGeom prst="rect">
            <a:avLst/>
          </a:prstGeom>
          <a:solidFill>
            <a:schemeClr val="bg2">
              <a:lumMod val="75000"/>
            </a:schemeClr>
          </a:solidFill>
          <a:ln>
            <a:solidFill>
              <a:srgbClr val="FFFF00"/>
            </a:solidFill>
          </a:ln>
        </p:spPr>
        <p:txBody>
          <a:bodyPr wrap="square" rtlCol="0">
            <a:spAutoFit/>
          </a:bodyPr>
          <a:lstStyle/>
          <a:p>
            <a:r>
              <a:rPr kumimoji="1" lang="ja-JP" altLang="en-US" sz="1050" dirty="0">
                <a:solidFill>
                  <a:srgbClr val="FFFF00"/>
                </a:solidFill>
              </a:rPr>
              <a:t>プレーが進んで、</a:t>
            </a:r>
            <a:r>
              <a:rPr kumimoji="1" lang="en-US" altLang="ja-JP" sz="1050" dirty="0">
                <a:solidFill>
                  <a:srgbClr val="FFFF00"/>
                </a:solidFill>
              </a:rPr>
              <a:t>LOS</a:t>
            </a:r>
            <a:r>
              <a:rPr kumimoji="1" lang="ja-JP" altLang="en-US" sz="1050" dirty="0">
                <a:solidFill>
                  <a:srgbClr val="FFFF00"/>
                </a:solidFill>
              </a:rPr>
              <a:t>がハーフラインに近づいたら、プレーが正当に始まったことを確認したのち、ハーフラインまで移動して、</a:t>
            </a:r>
            <a:r>
              <a:rPr kumimoji="1" lang="en-US" altLang="ja-JP" sz="1050" dirty="0">
                <a:solidFill>
                  <a:srgbClr val="FFFF00"/>
                </a:solidFill>
              </a:rPr>
              <a:t>1</a:t>
            </a:r>
            <a:r>
              <a:rPr kumimoji="1" lang="en-US" altLang="ja-JP" sz="1050" baseline="30000" dirty="0">
                <a:solidFill>
                  <a:srgbClr val="FFFF00"/>
                </a:solidFill>
              </a:rPr>
              <a:t>st</a:t>
            </a:r>
            <a:r>
              <a:rPr kumimoji="1" lang="ja-JP" altLang="en-US" sz="1050" dirty="0">
                <a:solidFill>
                  <a:srgbClr val="FFFF00"/>
                </a:solidFill>
              </a:rPr>
              <a:t>ダウン獲得したかどうかを意識して判定を行う</a:t>
            </a:r>
            <a:endParaRPr kumimoji="1" lang="en-US" altLang="ja-JP" sz="1050" dirty="0">
              <a:solidFill>
                <a:srgbClr val="FFFF00"/>
              </a:solidFill>
            </a:endParaRPr>
          </a:p>
        </p:txBody>
      </p:sp>
      <p:sp>
        <p:nvSpPr>
          <p:cNvPr id="5" name="テキスト ボックス 4">
            <a:extLst>
              <a:ext uri="{FF2B5EF4-FFF2-40B4-BE49-F238E27FC236}">
                <a16:creationId xmlns:a16="http://schemas.microsoft.com/office/drawing/2014/main" id="{A4CE9DD9-4996-C636-EF7C-9E2E813274CE}"/>
              </a:ext>
            </a:extLst>
          </p:cNvPr>
          <p:cNvSpPr txBox="1"/>
          <p:nvPr/>
        </p:nvSpPr>
        <p:spPr>
          <a:xfrm flipH="1">
            <a:off x="5104693" y="5338977"/>
            <a:ext cx="1438620" cy="253916"/>
          </a:xfrm>
          <a:prstGeom prst="rect">
            <a:avLst/>
          </a:prstGeom>
          <a:solidFill>
            <a:srgbClr val="FFC000">
              <a:alpha val="23000"/>
            </a:srgbClr>
          </a:solidFill>
          <a:ln>
            <a:solidFill>
              <a:schemeClr val="accent2"/>
            </a:solidFill>
          </a:ln>
        </p:spPr>
        <p:txBody>
          <a:bodyPr wrap="square" rtlCol="0">
            <a:spAutoFit/>
          </a:bodyPr>
          <a:lstStyle/>
          <a:p>
            <a:r>
              <a:rPr lang="ja-JP" altLang="en-US" sz="1050" dirty="0">
                <a:solidFill>
                  <a:schemeClr val="accent2"/>
                </a:solidFill>
              </a:rPr>
              <a:t>ゲームクロック</a:t>
            </a:r>
            <a:endParaRPr kumimoji="1" lang="ja-JP" altLang="en-US" sz="1050" dirty="0">
              <a:solidFill>
                <a:schemeClr val="accent2"/>
              </a:solidFill>
            </a:endParaRPr>
          </a:p>
        </p:txBody>
      </p:sp>
      <p:sp>
        <p:nvSpPr>
          <p:cNvPr id="8" name="テキスト ボックス 7">
            <a:extLst>
              <a:ext uri="{FF2B5EF4-FFF2-40B4-BE49-F238E27FC236}">
                <a16:creationId xmlns:a16="http://schemas.microsoft.com/office/drawing/2014/main" id="{98779291-89F4-71F3-97AD-299BE4C51871}"/>
              </a:ext>
            </a:extLst>
          </p:cNvPr>
          <p:cNvSpPr txBox="1"/>
          <p:nvPr/>
        </p:nvSpPr>
        <p:spPr>
          <a:xfrm flipH="1">
            <a:off x="5618692" y="290606"/>
            <a:ext cx="1438620" cy="577081"/>
          </a:xfrm>
          <a:prstGeom prst="rect">
            <a:avLst/>
          </a:prstGeom>
          <a:solidFill>
            <a:schemeClr val="accent4">
              <a:lumMod val="20000"/>
              <a:lumOff val="80000"/>
            </a:schemeClr>
          </a:solidFill>
          <a:ln>
            <a:solidFill>
              <a:srgbClr val="0070C0"/>
            </a:solidFill>
          </a:ln>
        </p:spPr>
        <p:txBody>
          <a:bodyPr wrap="square" rtlCol="0">
            <a:spAutoFit/>
          </a:bodyPr>
          <a:lstStyle/>
          <a:p>
            <a:r>
              <a:rPr kumimoji="1" lang="en-US" altLang="ja-JP" sz="1050" dirty="0">
                <a:solidFill>
                  <a:srgbClr val="0070C0"/>
                </a:solidFill>
              </a:rPr>
              <a:t>25</a:t>
            </a:r>
            <a:r>
              <a:rPr kumimoji="1" lang="ja-JP" altLang="en-US" sz="1050" dirty="0">
                <a:solidFill>
                  <a:srgbClr val="0070C0"/>
                </a:solidFill>
              </a:rPr>
              <a:t>秒（発声で）</a:t>
            </a:r>
          </a:p>
          <a:p>
            <a:r>
              <a:rPr kumimoji="1" lang="ja-JP" altLang="en-US" sz="1050" dirty="0">
                <a:solidFill>
                  <a:srgbClr val="0070C0"/>
                </a:solidFill>
              </a:rPr>
              <a:t>チームタイムアウト</a:t>
            </a:r>
          </a:p>
          <a:p>
            <a:r>
              <a:rPr kumimoji="1" lang="ja-JP" altLang="en-US" sz="1050" dirty="0">
                <a:solidFill>
                  <a:srgbClr val="0070C0"/>
                </a:solidFill>
              </a:rPr>
              <a:t>（</a:t>
            </a:r>
            <a:r>
              <a:rPr kumimoji="1" lang="en-US" altLang="ja-JP" sz="1050" dirty="0">
                <a:solidFill>
                  <a:srgbClr val="0070C0"/>
                </a:solidFill>
              </a:rPr>
              <a:t>60</a:t>
            </a:r>
            <a:r>
              <a:rPr kumimoji="1" lang="ja-JP" altLang="en-US" sz="1050" dirty="0">
                <a:solidFill>
                  <a:srgbClr val="0070C0"/>
                </a:solidFill>
              </a:rPr>
              <a:t>秒）</a:t>
            </a:r>
          </a:p>
        </p:txBody>
      </p:sp>
      <p:sp>
        <p:nvSpPr>
          <p:cNvPr id="11" name="テキスト ボックス 10">
            <a:extLst>
              <a:ext uri="{FF2B5EF4-FFF2-40B4-BE49-F238E27FC236}">
                <a16:creationId xmlns:a16="http://schemas.microsoft.com/office/drawing/2014/main" id="{CDC12C31-AA50-FAAB-B70A-45D01BE759F1}"/>
              </a:ext>
            </a:extLst>
          </p:cNvPr>
          <p:cNvSpPr txBox="1"/>
          <p:nvPr/>
        </p:nvSpPr>
        <p:spPr>
          <a:xfrm flipH="1">
            <a:off x="3249552" y="5666925"/>
            <a:ext cx="3588518" cy="1061829"/>
          </a:xfrm>
          <a:prstGeom prst="rect">
            <a:avLst/>
          </a:prstGeom>
          <a:solidFill>
            <a:srgbClr val="FFC000">
              <a:alpha val="27000"/>
            </a:srgbClr>
          </a:solidFill>
          <a:ln>
            <a:solidFill>
              <a:schemeClr val="accent2"/>
            </a:solidFill>
          </a:ln>
        </p:spPr>
        <p:txBody>
          <a:bodyPr wrap="square" rtlCol="0">
            <a:spAutoFit/>
          </a:bodyPr>
          <a:lstStyle/>
          <a:p>
            <a:r>
              <a:rPr lang="ja-JP" altLang="en-US" sz="1050" dirty="0">
                <a:solidFill>
                  <a:schemeClr val="accent2"/>
                </a:solidFill>
              </a:rPr>
              <a:t>足を伸ばしてボールデッドの位置を示す。</a:t>
            </a:r>
          </a:p>
          <a:p>
            <a:r>
              <a:rPr lang="en-US" altLang="ja-JP" sz="1050" dirty="0">
                <a:solidFill>
                  <a:schemeClr val="accent2"/>
                </a:solidFill>
              </a:rPr>
              <a:t>R</a:t>
            </a:r>
            <a:r>
              <a:rPr lang="ja-JP" altLang="en-US" sz="1050" dirty="0">
                <a:solidFill>
                  <a:schemeClr val="accent2"/>
                </a:solidFill>
              </a:rPr>
              <a:t>がボールを設置した後スクリメージラインから</a:t>
            </a:r>
            <a:r>
              <a:rPr lang="en-US" altLang="ja-JP" sz="1050" dirty="0">
                <a:solidFill>
                  <a:schemeClr val="accent2"/>
                </a:solidFill>
              </a:rPr>
              <a:t>7yd</a:t>
            </a:r>
            <a:r>
              <a:rPr lang="ja-JP" altLang="en-US" sz="1050" dirty="0">
                <a:solidFill>
                  <a:schemeClr val="accent2"/>
                </a:solidFill>
              </a:rPr>
              <a:t>地点のサイドライン上に位置し、</a:t>
            </a:r>
          </a:p>
          <a:p>
            <a:r>
              <a:rPr lang="en-US" altLang="ja-JP" sz="1050" dirty="0">
                <a:solidFill>
                  <a:schemeClr val="accent2"/>
                </a:solidFill>
              </a:rPr>
              <a:t>Blitzer</a:t>
            </a:r>
            <a:r>
              <a:rPr lang="ja-JP" altLang="en-US" sz="1050" dirty="0">
                <a:solidFill>
                  <a:schemeClr val="accent2"/>
                </a:solidFill>
              </a:rPr>
              <a:t>候補が</a:t>
            </a:r>
            <a:r>
              <a:rPr lang="en-US" altLang="ja-JP" sz="1050" dirty="0">
                <a:solidFill>
                  <a:schemeClr val="accent2"/>
                </a:solidFill>
              </a:rPr>
              <a:t>7yd</a:t>
            </a:r>
            <a:r>
              <a:rPr lang="ja-JP" altLang="en-US" sz="1050" dirty="0">
                <a:solidFill>
                  <a:schemeClr val="accent2"/>
                </a:solidFill>
              </a:rPr>
              <a:t>以上離れているかを確認する。</a:t>
            </a:r>
          </a:p>
          <a:p>
            <a:r>
              <a:rPr lang="en-US" altLang="ja-JP" sz="1050" dirty="0">
                <a:solidFill>
                  <a:schemeClr val="accent2"/>
                </a:solidFill>
              </a:rPr>
              <a:t>※FJ</a:t>
            </a:r>
            <a:r>
              <a:rPr lang="ja-JP" altLang="en-US" sz="1050" dirty="0">
                <a:solidFill>
                  <a:schemeClr val="accent2"/>
                </a:solidFill>
              </a:rPr>
              <a:t>が立つ位置と</a:t>
            </a:r>
            <a:r>
              <a:rPr lang="en-US" altLang="ja-JP" sz="1050" dirty="0">
                <a:solidFill>
                  <a:schemeClr val="accent2"/>
                </a:solidFill>
              </a:rPr>
              <a:t>SJ</a:t>
            </a:r>
            <a:r>
              <a:rPr lang="ja-JP" altLang="en-US" sz="1050" dirty="0">
                <a:solidFill>
                  <a:schemeClr val="accent2"/>
                </a:solidFill>
              </a:rPr>
              <a:t>が置いた</a:t>
            </a:r>
            <a:r>
              <a:rPr lang="en-US" altLang="ja-JP" sz="1050" dirty="0">
                <a:solidFill>
                  <a:schemeClr val="accent2"/>
                </a:solidFill>
              </a:rPr>
              <a:t>7yd</a:t>
            </a:r>
            <a:r>
              <a:rPr lang="ja-JP" altLang="en-US" sz="1050" dirty="0">
                <a:solidFill>
                  <a:schemeClr val="accent2"/>
                </a:solidFill>
              </a:rPr>
              <a:t>マーカーを結ぶ仮想線を、</a:t>
            </a:r>
            <a:r>
              <a:rPr lang="en-US" altLang="ja-JP" sz="1050" dirty="0">
                <a:solidFill>
                  <a:schemeClr val="accent2"/>
                </a:solidFill>
              </a:rPr>
              <a:t>7yd</a:t>
            </a:r>
            <a:r>
              <a:rPr lang="ja-JP" altLang="en-US" sz="1050" dirty="0">
                <a:solidFill>
                  <a:schemeClr val="accent2"/>
                </a:solidFill>
              </a:rPr>
              <a:t>の基準とする</a:t>
            </a:r>
            <a:endParaRPr kumimoji="1" lang="ja-JP" altLang="en-US" sz="1050" dirty="0">
              <a:solidFill>
                <a:schemeClr val="accent2"/>
              </a:solidFill>
            </a:endParaRPr>
          </a:p>
        </p:txBody>
      </p:sp>
      <p:sp>
        <p:nvSpPr>
          <p:cNvPr id="12" name="テキスト ボックス 11">
            <a:extLst>
              <a:ext uri="{FF2B5EF4-FFF2-40B4-BE49-F238E27FC236}">
                <a16:creationId xmlns:a16="http://schemas.microsoft.com/office/drawing/2014/main" id="{D2DCA368-9865-E41C-F115-E9B9BD6208DA}"/>
              </a:ext>
            </a:extLst>
          </p:cNvPr>
          <p:cNvSpPr txBox="1"/>
          <p:nvPr/>
        </p:nvSpPr>
        <p:spPr>
          <a:xfrm flipH="1">
            <a:off x="7950937" y="3064607"/>
            <a:ext cx="1267599" cy="900246"/>
          </a:xfrm>
          <a:prstGeom prst="rect">
            <a:avLst/>
          </a:prstGeom>
          <a:noFill/>
        </p:spPr>
        <p:txBody>
          <a:bodyPr wrap="square" rtlCol="0">
            <a:spAutoFit/>
          </a:bodyPr>
          <a:lstStyle/>
          <a:p>
            <a:r>
              <a:rPr lang="ja-JP" altLang="en-US" sz="1050" dirty="0"/>
              <a:t>手を挙げている</a:t>
            </a:r>
            <a:r>
              <a:rPr lang="en-US" altLang="ja-JP" sz="1050" dirty="0"/>
              <a:t>Blitzer</a:t>
            </a:r>
            <a:r>
              <a:rPr lang="ja-JP" altLang="en-US" sz="1050" dirty="0"/>
              <a:t>候補と</a:t>
            </a:r>
          </a:p>
          <a:p>
            <a:r>
              <a:rPr lang="en-US" altLang="ja-JP" sz="1050" dirty="0"/>
              <a:t>QB</a:t>
            </a:r>
            <a:r>
              <a:rPr lang="ja-JP" altLang="en-US" sz="1050" dirty="0"/>
              <a:t>を結ぶ線の</a:t>
            </a:r>
          </a:p>
          <a:p>
            <a:r>
              <a:rPr lang="ja-JP" altLang="en-US" sz="1050" dirty="0"/>
              <a:t>延長線上に位置する。</a:t>
            </a:r>
            <a:endParaRPr kumimoji="1" lang="ja-JP" altLang="en-US" sz="1050" dirty="0"/>
          </a:p>
        </p:txBody>
      </p:sp>
      <p:sp>
        <p:nvSpPr>
          <p:cNvPr id="15" name="テキスト ボックス 14">
            <a:extLst>
              <a:ext uri="{FF2B5EF4-FFF2-40B4-BE49-F238E27FC236}">
                <a16:creationId xmlns:a16="http://schemas.microsoft.com/office/drawing/2014/main" id="{F6A37251-A6DB-DD4E-74C7-F6F0B27C7B99}"/>
              </a:ext>
            </a:extLst>
          </p:cNvPr>
          <p:cNvSpPr txBox="1"/>
          <p:nvPr/>
        </p:nvSpPr>
        <p:spPr>
          <a:xfrm flipH="1">
            <a:off x="1014791" y="175535"/>
            <a:ext cx="4168337" cy="738664"/>
          </a:xfrm>
          <a:prstGeom prst="rect">
            <a:avLst/>
          </a:prstGeom>
          <a:solidFill>
            <a:schemeClr val="accent4">
              <a:lumMod val="20000"/>
              <a:lumOff val="80000"/>
            </a:schemeClr>
          </a:solidFill>
          <a:ln>
            <a:solidFill>
              <a:srgbClr val="0070C0"/>
            </a:solidFill>
          </a:ln>
        </p:spPr>
        <p:txBody>
          <a:bodyPr wrap="square" rtlCol="0">
            <a:spAutoFit/>
          </a:bodyPr>
          <a:lstStyle/>
          <a:p>
            <a:r>
              <a:rPr kumimoji="1" lang="ja-JP" altLang="en-US" sz="1050" dirty="0">
                <a:solidFill>
                  <a:srgbClr val="0070C0"/>
                </a:solidFill>
              </a:rPr>
              <a:t>プレーが進んできたらエンドライン付近に位置して、</a:t>
            </a:r>
            <a:r>
              <a:rPr kumimoji="1" lang="en-US" altLang="ja-JP" sz="1050" dirty="0">
                <a:solidFill>
                  <a:srgbClr val="0070C0"/>
                </a:solidFill>
              </a:rPr>
              <a:t>TD</a:t>
            </a:r>
            <a:r>
              <a:rPr kumimoji="1" lang="ja-JP" altLang="en-US" sz="1050" dirty="0">
                <a:solidFill>
                  <a:srgbClr val="0070C0"/>
                </a:solidFill>
              </a:rPr>
              <a:t>の判定を意識</a:t>
            </a:r>
            <a:r>
              <a:rPr lang="ja-JP" altLang="en-US" sz="1050" dirty="0">
                <a:solidFill>
                  <a:srgbClr val="0070C0"/>
                </a:solidFill>
              </a:rPr>
              <a:t>して判定を行う</a:t>
            </a:r>
            <a:endParaRPr lang="en-US" altLang="ja-JP" sz="1050" dirty="0">
              <a:solidFill>
                <a:srgbClr val="0070C0"/>
              </a:solidFill>
            </a:endParaRPr>
          </a:p>
          <a:p>
            <a:r>
              <a:rPr kumimoji="1" lang="ja-JP" altLang="en-US" sz="1050" dirty="0">
                <a:solidFill>
                  <a:srgbClr val="0070C0"/>
                </a:solidFill>
              </a:rPr>
              <a:t>プレー開始後は「最も奥に進んだレシーバーについていく」</a:t>
            </a:r>
            <a:endParaRPr kumimoji="1" lang="en-US" altLang="ja-JP" sz="1050" dirty="0">
              <a:solidFill>
                <a:srgbClr val="0070C0"/>
              </a:solidFill>
            </a:endParaRPr>
          </a:p>
          <a:p>
            <a:r>
              <a:rPr lang="ja-JP" altLang="en-US" sz="1050" dirty="0">
                <a:solidFill>
                  <a:srgbClr val="0070C0"/>
                </a:solidFill>
              </a:rPr>
              <a:t>タッチラインを踏んだかどうか、</a:t>
            </a:r>
            <a:r>
              <a:rPr lang="en-US" altLang="ja-JP" sz="1050" dirty="0">
                <a:solidFill>
                  <a:srgbClr val="0070C0"/>
                </a:solidFill>
              </a:rPr>
              <a:t>TD</a:t>
            </a:r>
            <a:r>
              <a:rPr lang="ja-JP" altLang="en-US" sz="1050" dirty="0">
                <a:solidFill>
                  <a:srgbClr val="0070C0"/>
                </a:solidFill>
              </a:rPr>
              <a:t>は要確認</a:t>
            </a:r>
            <a:endParaRPr kumimoji="1" lang="ja-JP" altLang="en-US" sz="1050" dirty="0">
              <a:solidFill>
                <a:srgbClr val="0070C0"/>
              </a:solidFill>
            </a:endParaRPr>
          </a:p>
        </p:txBody>
      </p:sp>
      <p:sp>
        <p:nvSpPr>
          <p:cNvPr id="23" name="正方形/長方形 22">
            <a:extLst>
              <a:ext uri="{FF2B5EF4-FFF2-40B4-BE49-F238E27FC236}">
                <a16:creationId xmlns:a16="http://schemas.microsoft.com/office/drawing/2014/main" id="{7A989963-5D08-31A4-2A30-EFD266760F8E}"/>
              </a:ext>
            </a:extLst>
          </p:cNvPr>
          <p:cNvSpPr/>
          <p:nvPr/>
        </p:nvSpPr>
        <p:spPr>
          <a:xfrm flipV="1">
            <a:off x="4526955" y="1305079"/>
            <a:ext cx="1515301" cy="249255"/>
          </a:xfrm>
          <a:prstGeom prst="rect">
            <a:avLst/>
          </a:prstGeom>
          <a:solidFill>
            <a:srgbClr val="FFFF00">
              <a:alpha val="2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52610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AE34C-C4DB-5C9E-AFCE-4936826670FA}"/>
            </a:ext>
          </a:extLst>
        </p:cNvPr>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CF787C27-48C8-DE5B-C90B-06F06795E90B}"/>
              </a:ext>
            </a:extLst>
          </p:cNvPr>
          <p:cNvSpPr/>
          <p:nvPr/>
        </p:nvSpPr>
        <p:spPr>
          <a:xfrm>
            <a:off x="1013495" y="1316039"/>
            <a:ext cx="1042778" cy="3105798"/>
          </a:xfrm>
          <a:prstGeom prst="rect">
            <a:avLst/>
          </a:prstGeom>
          <a:solidFill>
            <a:schemeClr val="accent4">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BEB935D3-D4D7-19FD-72CA-466BBF9423D5}"/>
              </a:ext>
            </a:extLst>
          </p:cNvPr>
          <p:cNvSpPr/>
          <p:nvPr/>
        </p:nvSpPr>
        <p:spPr>
          <a:xfrm>
            <a:off x="1319030" y="4433455"/>
            <a:ext cx="737242" cy="847633"/>
          </a:xfrm>
          <a:prstGeom prst="rect">
            <a:avLst/>
          </a:prstGeom>
          <a:solidFill>
            <a:schemeClr val="accent2">
              <a:alpha val="2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C5A447BC-8A58-AE8C-DBD5-39DAF0F51AAE}"/>
              </a:ext>
            </a:extLst>
          </p:cNvPr>
          <p:cNvSpPr/>
          <p:nvPr/>
        </p:nvSpPr>
        <p:spPr>
          <a:xfrm>
            <a:off x="3571596" y="1321852"/>
            <a:ext cx="1093751" cy="3953431"/>
          </a:xfrm>
          <a:prstGeom prst="rect">
            <a:avLst/>
          </a:prstGeom>
          <a:solidFill>
            <a:srgbClr val="FFFF00">
              <a:alpha val="2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F3E2F954-BCFE-58D0-BCC6-40728CB2BB3D}"/>
              </a:ext>
            </a:extLst>
          </p:cNvPr>
          <p:cNvSpPr/>
          <p:nvPr/>
        </p:nvSpPr>
        <p:spPr>
          <a:xfrm>
            <a:off x="4665348" y="1316049"/>
            <a:ext cx="6776002" cy="3965040"/>
          </a:xfrm>
          <a:prstGeom prst="rect">
            <a:avLst/>
          </a:prstGeom>
          <a:solidFill>
            <a:schemeClr val="accent6">
              <a:lumMod val="60000"/>
              <a:lumOff val="40000"/>
              <a:alpha val="31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CAB0A4DD-9134-4B2E-CFDC-92BE7BDE843A}"/>
              </a:ext>
            </a:extLst>
          </p:cNvPr>
          <p:cNvSpPr/>
          <p:nvPr/>
        </p:nvSpPr>
        <p:spPr>
          <a:xfrm>
            <a:off x="2056272" y="1321851"/>
            <a:ext cx="1521501" cy="3959236"/>
          </a:xfrm>
          <a:prstGeom prst="rect">
            <a:avLst/>
          </a:prstGeom>
          <a:solidFill>
            <a:schemeClr val="accent2">
              <a:alpha val="2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8047D486-7CF2-5D9A-54FF-69360BB2807F}"/>
              </a:ext>
            </a:extLst>
          </p:cNvPr>
          <p:cNvGrpSpPr/>
          <p:nvPr/>
        </p:nvGrpSpPr>
        <p:grpSpPr>
          <a:xfrm>
            <a:off x="1013494" y="1316048"/>
            <a:ext cx="10427854" cy="3965040"/>
            <a:chOff x="1048328" y="1202837"/>
            <a:chExt cx="10427854" cy="3965040"/>
          </a:xfrm>
        </p:grpSpPr>
        <p:grpSp>
          <p:nvGrpSpPr>
            <p:cNvPr id="7" name="グループ化 6">
              <a:extLst>
                <a:ext uri="{FF2B5EF4-FFF2-40B4-BE49-F238E27FC236}">
                  <a16:creationId xmlns:a16="http://schemas.microsoft.com/office/drawing/2014/main" id="{74601154-02B3-E015-ED59-7AFDC3B11BF9}"/>
                </a:ext>
              </a:extLst>
            </p:cNvPr>
            <p:cNvGrpSpPr/>
            <p:nvPr/>
          </p:nvGrpSpPr>
          <p:grpSpPr>
            <a:xfrm>
              <a:off x="1048328" y="1202837"/>
              <a:ext cx="10427854" cy="3965040"/>
              <a:chOff x="1404191" y="1860994"/>
              <a:chExt cx="10427854" cy="3965040"/>
            </a:xfrm>
          </p:grpSpPr>
          <p:sp>
            <p:nvSpPr>
              <p:cNvPr id="4" name="フローチャート: 定義済み処理 3">
                <a:extLst>
                  <a:ext uri="{FF2B5EF4-FFF2-40B4-BE49-F238E27FC236}">
                    <a16:creationId xmlns:a16="http://schemas.microsoft.com/office/drawing/2014/main" id="{824C7D1B-19B7-1970-686B-9A213F4F2054}"/>
                  </a:ext>
                </a:extLst>
              </p:cNvPr>
              <p:cNvSpPr/>
              <p:nvPr/>
            </p:nvSpPr>
            <p:spPr>
              <a:xfrm>
                <a:off x="1404191" y="1860994"/>
                <a:ext cx="10427854" cy="3965040"/>
              </a:xfrm>
              <a:prstGeom prst="flowChartPredefined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993B6C79-F26D-55C3-DE74-A83ADF2F32A8}"/>
                  </a:ext>
                </a:extLst>
              </p:cNvPr>
              <p:cNvCxnSpPr>
                <a:stCxn id="4" idx="0"/>
                <a:endCxn id="4" idx="2"/>
              </p:cNvCxnSpPr>
              <p:nvPr/>
            </p:nvCxnSpPr>
            <p:spPr>
              <a:xfrm>
                <a:off x="6618118" y="1860994"/>
                <a:ext cx="0" cy="396504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9" name="直線コネクタ 8">
              <a:extLst>
                <a:ext uri="{FF2B5EF4-FFF2-40B4-BE49-F238E27FC236}">
                  <a16:creationId xmlns:a16="http://schemas.microsoft.com/office/drawing/2014/main" id="{E363C971-C3CD-E446-1800-4F05D25EF0ED}"/>
                </a:ext>
              </a:extLst>
            </p:cNvPr>
            <p:cNvCxnSpPr/>
            <p:nvPr/>
          </p:nvCxnSpPr>
          <p:spPr>
            <a:xfrm>
              <a:off x="2993243"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9E8D66DC-68F2-488F-014B-AE9F48876A43}"/>
                </a:ext>
              </a:extLst>
            </p:cNvPr>
            <p:cNvCxnSpPr/>
            <p:nvPr/>
          </p:nvCxnSpPr>
          <p:spPr>
            <a:xfrm>
              <a:off x="9510025"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sp>
        <p:nvSpPr>
          <p:cNvPr id="14" name="楕円 13">
            <a:extLst>
              <a:ext uri="{FF2B5EF4-FFF2-40B4-BE49-F238E27FC236}">
                <a16:creationId xmlns:a16="http://schemas.microsoft.com/office/drawing/2014/main" id="{D9C3CB7F-1C73-550E-8F31-62067FABAEDE}"/>
              </a:ext>
            </a:extLst>
          </p:cNvPr>
          <p:cNvSpPr/>
          <p:nvPr/>
        </p:nvSpPr>
        <p:spPr>
          <a:xfrm>
            <a:off x="4677997" y="2934014"/>
            <a:ext cx="357052" cy="226423"/>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左 15">
            <a:extLst>
              <a:ext uri="{FF2B5EF4-FFF2-40B4-BE49-F238E27FC236}">
                <a16:creationId xmlns:a16="http://schemas.microsoft.com/office/drawing/2014/main" id="{B3F477A3-E289-7E51-F4EF-763D34AB07F2}"/>
              </a:ext>
            </a:extLst>
          </p:cNvPr>
          <p:cNvSpPr/>
          <p:nvPr/>
        </p:nvSpPr>
        <p:spPr>
          <a:xfrm>
            <a:off x="8719127" y="5615709"/>
            <a:ext cx="2142837" cy="628073"/>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offence</a:t>
            </a:r>
            <a:endParaRPr kumimoji="1" lang="ja-JP" altLang="en-US" dirty="0"/>
          </a:p>
        </p:txBody>
      </p:sp>
      <p:sp>
        <p:nvSpPr>
          <p:cNvPr id="17" name="テキスト ボックス 16">
            <a:extLst>
              <a:ext uri="{FF2B5EF4-FFF2-40B4-BE49-F238E27FC236}">
                <a16:creationId xmlns:a16="http://schemas.microsoft.com/office/drawing/2014/main" id="{2A4DD2DC-20AE-DE27-66DF-4CA4335E3933}"/>
              </a:ext>
            </a:extLst>
          </p:cNvPr>
          <p:cNvSpPr txBox="1"/>
          <p:nvPr/>
        </p:nvSpPr>
        <p:spPr>
          <a:xfrm>
            <a:off x="1858208" y="3713069"/>
            <a:ext cx="1145307" cy="369332"/>
          </a:xfrm>
          <a:prstGeom prst="rect">
            <a:avLst/>
          </a:prstGeom>
          <a:noFill/>
        </p:spPr>
        <p:txBody>
          <a:bodyPr wrap="square" rtlCol="0">
            <a:spAutoFit/>
          </a:bodyPr>
          <a:lstStyle/>
          <a:p>
            <a:r>
              <a:rPr kumimoji="1" lang="en-US" altLang="ja-JP" dirty="0"/>
              <a:t>Blitzer</a:t>
            </a:r>
            <a:endParaRPr kumimoji="1" lang="ja-JP" altLang="en-US" dirty="0"/>
          </a:p>
        </p:txBody>
      </p:sp>
      <p:sp>
        <p:nvSpPr>
          <p:cNvPr id="18" name="テキスト ボックス 17">
            <a:extLst>
              <a:ext uri="{FF2B5EF4-FFF2-40B4-BE49-F238E27FC236}">
                <a16:creationId xmlns:a16="http://schemas.microsoft.com/office/drawing/2014/main" id="{8DF3DC7A-B24E-6B63-9A72-FBAB96E1AC1D}"/>
              </a:ext>
            </a:extLst>
          </p:cNvPr>
          <p:cNvSpPr txBox="1"/>
          <p:nvPr/>
        </p:nvSpPr>
        <p:spPr>
          <a:xfrm>
            <a:off x="5567486" y="2866255"/>
            <a:ext cx="1145307" cy="369332"/>
          </a:xfrm>
          <a:prstGeom prst="rect">
            <a:avLst/>
          </a:prstGeom>
          <a:noFill/>
        </p:spPr>
        <p:txBody>
          <a:bodyPr wrap="square" rtlCol="0">
            <a:spAutoFit/>
          </a:bodyPr>
          <a:lstStyle/>
          <a:p>
            <a:r>
              <a:rPr lang="en-US" altLang="ja-JP" dirty="0"/>
              <a:t>QB</a:t>
            </a:r>
          </a:p>
        </p:txBody>
      </p:sp>
      <p:sp>
        <p:nvSpPr>
          <p:cNvPr id="19" name="テキスト ボックス 18">
            <a:extLst>
              <a:ext uri="{FF2B5EF4-FFF2-40B4-BE49-F238E27FC236}">
                <a16:creationId xmlns:a16="http://schemas.microsoft.com/office/drawing/2014/main" id="{8B084741-31C5-D6E5-F1B8-276222A3D496}"/>
              </a:ext>
            </a:extLst>
          </p:cNvPr>
          <p:cNvSpPr txBox="1"/>
          <p:nvPr/>
        </p:nvSpPr>
        <p:spPr>
          <a:xfrm>
            <a:off x="5633525" y="5236657"/>
            <a:ext cx="1145307" cy="369332"/>
          </a:xfrm>
          <a:prstGeom prst="rect">
            <a:avLst/>
          </a:prstGeom>
          <a:noFill/>
        </p:spPr>
        <p:txBody>
          <a:bodyPr wrap="square" rtlCol="0">
            <a:spAutoFit/>
          </a:bodyPr>
          <a:lstStyle/>
          <a:p>
            <a:r>
              <a:rPr lang="en-US" altLang="ja-JP" dirty="0">
                <a:solidFill>
                  <a:schemeClr val="accent6"/>
                </a:solidFill>
              </a:rPr>
              <a:t>R</a:t>
            </a:r>
          </a:p>
        </p:txBody>
      </p:sp>
      <p:sp>
        <p:nvSpPr>
          <p:cNvPr id="20" name="テキスト ボックス 19">
            <a:extLst>
              <a:ext uri="{FF2B5EF4-FFF2-40B4-BE49-F238E27FC236}">
                <a16:creationId xmlns:a16="http://schemas.microsoft.com/office/drawing/2014/main" id="{D5FA40C4-9B68-4F64-BBB7-6C0823BFDD9C}"/>
              </a:ext>
            </a:extLst>
          </p:cNvPr>
          <p:cNvSpPr txBox="1"/>
          <p:nvPr/>
        </p:nvSpPr>
        <p:spPr>
          <a:xfrm>
            <a:off x="4428264" y="909416"/>
            <a:ext cx="520276" cy="369332"/>
          </a:xfrm>
          <a:prstGeom prst="rect">
            <a:avLst/>
          </a:prstGeom>
          <a:solidFill>
            <a:schemeClr val="tx1">
              <a:lumMod val="50000"/>
              <a:lumOff val="50000"/>
            </a:schemeClr>
          </a:solidFill>
        </p:spPr>
        <p:txBody>
          <a:bodyPr wrap="square" rtlCol="0">
            <a:spAutoFit/>
          </a:bodyPr>
          <a:lstStyle/>
          <a:p>
            <a:r>
              <a:rPr lang="en-US" altLang="ja-JP" dirty="0">
                <a:solidFill>
                  <a:srgbClr val="FFFF00"/>
                </a:solidFill>
              </a:rPr>
              <a:t>DJ</a:t>
            </a:r>
          </a:p>
        </p:txBody>
      </p:sp>
      <p:sp>
        <p:nvSpPr>
          <p:cNvPr id="21" name="テキスト ボックス 20">
            <a:extLst>
              <a:ext uri="{FF2B5EF4-FFF2-40B4-BE49-F238E27FC236}">
                <a16:creationId xmlns:a16="http://schemas.microsoft.com/office/drawing/2014/main" id="{9C2297D4-E1D0-B17C-3219-8E42516C61C2}"/>
              </a:ext>
            </a:extLst>
          </p:cNvPr>
          <p:cNvSpPr txBox="1"/>
          <p:nvPr/>
        </p:nvSpPr>
        <p:spPr>
          <a:xfrm>
            <a:off x="796971" y="975381"/>
            <a:ext cx="1145307" cy="369332"/>
          </a:xfrm>
          <a:prstGeom prst="rect">
            <a:avLst/>
          </a:prstGeom>
          <a:noFill/>
        </p:spPr>
        <p:txBody>
          <a:bodyPr wrap="square" rtlCol="0">
            <a:spAutoFit/>
          </a:bodyPr>
          <a:lstStyle/>
          <a:p>
            <a:r>
              <a:rPr lang="en-US" altLang="ja-JP" dirty="0">
                <a:solidFill>
                  <a:schemeClr val="tx2">
                    <a:lumMod val="50000"/>
                    <a:lumOff val="50000"/>
                  </a:schemeClr>
                </a:solidFill>
              </a:rPr>
              <a:t>SJ</a:t>
            </a:r>
          </a:p>
        </p:txBody>
      </p:sp>
      <p:sp>
        <p:nvSpPr>
          <p:cNvPr id="22" name="テキスト ボックス 21">
            <a:extLst>
              <a:ext uri="{FF2B5EF4-FFF2-40B4-BE49-F238E27FC236}">
                <a16:creationId xmlns:a16="http://schemas.microsoft.com/office/drawing/2014/main" id="{B56BEA56-FC64-B78D-6A7F-03EFE6152121}"/>
              </a:ext>
            </a:extLst>
          </p:cNvPr>
          <p:cNvSpPr txBox="1"/>
          <p:nvPr/>
        </p:nvSpPr>
        <p:spPr>
          <a:xfrm>
            <a:off x="2056272" y="5319326"/>
            <a:ext cx="1145307" cy="369332"/>
          </a:xfrm>
          <a:prstGeom prst="rect">
            <a:avLst/>
          </a:prstGeom>
          <a:noFill/>
        </p:spPr>
        <p:txBody>
          <a:bodyPr wrap="square" rtlCol="0">
            <a:spAutoFit/>
          </a:bodyPr>
          <a:lstStyle/>
          <a:p>
            <a:r>
              <a:rPr lang="en-US" altLang="ja-JP" dirty="0">
                <a:solidFill>
                  <a:schemeClr val="accent2"/>
                </a:solidFill>
              </a:rPr>
              <a:t>FJ</a:t>
            </a:r>
          </a:p>
        </p:txBody>
      </p:sp>
      <p:cxnSp>
        <p:nvCxnSpPr>
          <p:cNvPr id="24" name="直線コネクタ 23">
            <a:extLst>
              <a:ext uri="{FF2B5EF4-FFF2-40B4-BE49-F238E27FC236}">
                <a16:creationId xmlns:a16="http://schemas.microsoft.com/office/drawing/2014/main" id="{918716E3-1A45-8C59-7D4A-DDEF7F4F5FAC}"/>
              </a:ext>
            </a:extLst>
          </p:cNvPr>
          <p:cNvCxnSpPr/>
          <p:nvPr/>
        </p:nvCxnSpPr>
        <p:spPr>
          <a:xfrm>
            <a:off x="2725517" y="1310272"/>
            <a:ext cx="0" cy="39650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37" name="平行四辺形 36">
            <a:extLst>
              <a:ext uri="{FF2B5EF4-FFF2-40B4-BE49-F238E27FC236}">
                <a16:creationId xmlns:a16="http://schemas.microsoft.com/office/drawing/2014/main" id="{00CAAAAA-1A81-151D-22A4-EF580DC1B673}"/>
              </a:ext>
            </a:extLst>
          </p:cNvPr>
          <p:cNvSpPr/>
          <p:nvPr/>
        </p:nvSpPr>
        <p:spPr>
          <a:xfrm rot="20697644">
            <a:off x="2643874" y="3457407"/>
            <a:ext cx="2096366" cy="391935"/>
          </a:xfrm>
          <a:prstGeom prst="parallelogram">
            <a:avLst/>
          </a:prstGeom>
          <a:solidFill>
            <a:schemeClr val="accent6">
              <a:alpha val="2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コネクタ 2">
            <a:extLst>
              <a:ext uri="{FF2B5EF4-FFF2-40B4-BE49-F238E27FC236}">
                <a16:creationId xmlns:a16="http://schemas.microsoft.com/office/drawing/2014/main" id="{1F269798-03B7-EA09-1829-26405D02540B}"/>
              </a:ext>
            </a:extLst>
          </p:cNvPr>
          <p:cNvCxnSpPr/>
          <p:nvPr/>
        </p:nvCxnSpPr>
        <p:spPr>
          <a:xfrm>
            <a:off x="4665348" y="1354286"/>
            <a:ext cx="0" cy="39650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2" name="テキスト ボックス 1">
            <a:extLst>
              <a:ext uri="{FF2B5EF4-FFF2-40B4-BE49-F238E27FC236}">
                <a16:creationId xmlns:a16="http://schemas.microsoft.com/office/drawing/2014/main" id="{6C4A0D20-5E25-0076-2E7E-1D9423AD9ACE}"/>
              </a:ext>
            </a:extLst>
          </p:cNvPr>
          <p:cNvSpPr txBox="1"/>
          <p:nvPr/>
        </p:nvSpPr>
        <p:spPr>
          <a:xfrm>
            <a:off x="5567486" y="3299888"/>
            <a:ext cx="1145307" cy="369332"/>
          </a:xfrm>
          <a:prstGeom prst="rect">
            <a:avLst/>
          </a:prstGeom>
          <a:noFill/>
        </p:spPr>
        <p:txBody>
          <a:bodyPr wrap="square" rtlCol="0">
            <a:spAutoFit/>
          </a:bodyPr>
          <a:lstStyle/>
          <a:p>
            <a:r>
              <a:rPr lang="en-US" altLang="ja-JP" dirty="0"/>
              <a:t>QB</a:t>
            </a:r>
          </a:p>
        </p:txBody>
      </p:sp>
      <p:sp>
        <p:nvSpPr>
          <p:cNvPr id="5" name="正方形/長方形 4">
            <a:extLst>
              <a:ext uri="{FF2B5EF4-FFF2-40B4-BE49-F238E27FC236}">
                <a16:creationId xmlns:a16="http://schemas.microsoft.com/office/drawing/2014/main" id="{478981E5-86ED-8383-59FF-CBDF3895A803}"/>
              </a:ext>
            </a:extLst>
          </p:cNvPr>
          <p:cNvSpPr/>
          <p:nvPr/>
        </p:nvSpPr>
        <p:spPr>
          <a:xfrm>
            <a:off x="992253" y="4421837"/>
            <a:ext cx="306491" cy="853446"/>
          </a:xfrm>
          <a:prstGeom prst="rect">
            <a:avLst/>
          </a:prstGeom>
          <a:solidFill>
            <a:schemeClr val="accent4">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801A80E-B904-AED9-EBAB-5980A1CAB6A2}"/>
              </a:ext>
            </a:extLst>
          </p:cNvPr>
          <p:cNvSpPr txBox="1"/>
          <p:nvPr/>
        </p:nvSpPr>
        <p:spPr>
          <a:xfrm flipH="1">
            <a:off x="5067065" y="150344"/>
            <a:ext cx="2401458" cy="1061829"/>
          </a:xfrm>
          <a:prstGeom prst="rect">
            <a:avLst/>
          </a:prstGeom>
          <a:solidFill>
            <a:schemeClr val="bg2">
              <a:lumMod val="75000"/>
            </a:schemeClr>
          </a:solidFill>
          <a:ln>
            <a:solidFill>
              <a:srgbClr val="FFFF00"/>
            </a:solidFill>
          </a:ln>
        </p:spPr>
        <p:txBody>
          <a:bodyPr wrap="square" rtlCol="0">
            <a:spAutoFit/>
          </a:bodyPr>
          <a:lstStyle/>
          <a:p>
            <a:r>
              <a:rPr kumimoji="1" lang="ja-JP" altLang="en-US" sz="1050" dirty="0">
                <a:solidFill>
                  <a:srgbClr val="FFFF00"/>
                </a:solidFill>
              </a:rPr>
              <a:t>スクリメージライン付近の反則</a:t>
            </a:r>
            <a:r>
              <a:rPr lang="ja-JP" altLang="en-US" sz="1050" dirty="0">
                <a:solidFill>
                  <a:srgbClr val="FFFF00"/>
                </a:solidFill>
              </a:rPr>
              <a:t>：</a:t>
            </a:r>
            <a:endParaRPr lang="en-US" altLang="ja-JP" sz="1050" dirty="0">
              <a:solidFill>
                <a:srgbClr val="FFFF00"/>
              </a:solidFill>
            </a:endParaRPr>
          </a:p>
          <a:p>
            <a:r>
              <a:rPr kumimoji="1" lang="ja-JP" altLang="en-US" sz="1050" dirty="0">
                <a:solidFill>
                  <a:srgbClr val="FFFF00"/>
                </a:solidFill>
              </a:rPr>
              <a:t>・フォルススタート</a:t>
            </a:r>
            <a:endParaRPr kumimoji="1" lang="en-US" altLang="ja-JP" sz="1050" dirty="0">
              <a:solidFill>
                <a:srgbClr val="FFFF00"/>
              </a:solidFill>
            </a:endParaRPr>
          </a:p>
          <a:p>
            <a:r>
              <a:rPr lang="ja-JP" altLang="en-US" sz="1050" dirty="0">
                <a:solidFill>
                  <a:srgbClr val="FFFF00"/>
                </a:solidFill>
              </a:rPr>
              <a:t>・イリーガルモーション</a:t>
            </a:r>
            <a:r>
              <a:rPr lang="en-US" altLang="ja-JP" sz="1050" dirty="0">
                <a:solidFill>
                  <a:srgbClr val="FFFF00"/>
                </a:solidFill>
              </a:rPr>
              <a:t>/</a:t>
            </a:r>
            <a:r>
              <a:rPr lang="ja-JP" altLang="en-US" sz="1050" dirty="0">
                <a:solidFill>
                  <a:srgbClr val="FFFF00"/>
                </a:solidFill>
              </a:rPr>
              <a:t>シフト</a:t>
            </a:r>
            <a:endParaRPr lang="en-US" altLang="ja-JP" sz="1050" dirty="0">
              <a:solidFill>
                <a:srgbClr val="FFFF00"/>
              </a:solidFill>
            </a:endParaRPr>
          </a:p>
          <a:p>
            <a:r>
              <a:rPr kumimoji="1" lang="ja-JP" altLang="en-US" sz="1050" dirty="0">
                <a:solidFill>
                  <a:srgbClr val="FFFF00"/>
                </a:solidFill>
              </a:rPr>
              <a:t>・イリーガルラッシュ</a:t>
            </a:r>
            <a:endParaRPr kumimoji="1" lang="en-US" altLang="ja-JP" sz="1050" dirty="0">
              <a:solidFill>
                <a:srgbClr val="FFFF00"/>
              </a:solidFill>
            </a:endParaRPr>
          </a:p>
          <a:p>
            <a:r>
              <a:rPr lang="ja-JP" altLang="en-US" sz="1050" dirty="0">
                <a:solidFill>
                  <a:srgbClr val="FFFF00"/>
                </a:solidFill>
              </a:rPr>
              <a:t>・イリーガルパス（前後関係なく）</a:t>
            </a:r>
            <a:endParaRPr lang="en-US" altLang="ja-JP" sz="1050" dirty="0">
              <a:solidFill>
                <a:srgbClr val="FFFF00"/>
              </a:solidFill>
            </a:endParaRPr>
          </a:p>
          <a:p>
            <a:r>
              <a:rPr kumimoji="1" lang="ja-JP" altLang="en-US" sz="1050" dirty="0">
                <a:solidFill>
                  <a:srgbClr val="FFFF00"/>
                </a:solidFill>
              </a:rPr>
              <a:t>を確認</a:t>
            </a:r>
            <a:endParaRPr kumimoji="1" lang="en-US" altLang="ja-JP" sz="1050" dirty="0">
              <a:solidFill>
                <a:srgbClr val="FFFF00"/>
              </a:solidFill>
            </a:endParaRPr>
          </a:p>
        </p:txBody>
      </p:sp>
      <p:sp>
        <p:nvSpPr>
          <p:cNvPr id="11" name="テキスト ボックス 10">
            <a:extLst>
              <a:ext uri="{FF2B5EF4-FFF2-40B4-BE49-F238E27FC236}">
                <a16:creationId xmlns:a16="http://schemas.microsoft.com/office/drawing/2014/main" id="{FA75206F-DED7-B44B-E597-6115FF2F5580}"/>
              </a:ext>
            </a:extLst>
          </p:cNvPr>
          <p:cNvSpPr txBox="1"/>
          <p:nvPr/>
        </p:nvSpPr>
        <p:spPr>
          <a:xfrm flipH="1">
            <a:off x="294184" y="5335673"/>
            <a:ext cx="1438620" cy="253916"/>
          </a:xfrm>
          <a:prstGeom prst="rect">
            <a:avLst/>
          </a:prstGeom>
          <a:solidFill>
            <a:srgbClr val="FFC000">
              <a:alpha val="23000"/>
            </a:srgbClr>
          </a:solidFill>
          <a:ln>
            <a:solidFill>
              <a:schemeClr val="accent2"/>
            </a:solidFill>
          </a:ln>
        </p:spPr>
        <p:txBody>
          <a:bodyPr wrap="square" rtlCol="0">
            <a:spAutoFit/>
          </a:bodyPr>
          <a:lstStyle/>
          <a:p>
            <a:r>
              <a:rPr lang="ja-JP" altLang="en-US" sz="1050" dirty="0">
                <a:solidFill>
                  <a:schemeClr val="accent2"/>
                </a:solidFill>
              </a:rPr>
              <a:t>ゲームクロック</a:t>
            </a:r>
            <a:endParaRPr kumimoji="1" lang="ja-JP" altLang="en-US" sz="1050" dirty="0">
              <a:solidFill>
                <a:schemeClr val="accent2"/>
              </a:solidFill>
            </a:endParaRPr>
          </a:p>
        </p:txBody>
      </p:sp>
      <p:sp>
        <p:nvSpPr>
          <p:cNvPr id="12" name="テキスト ボックス 11">
            <a:extLst>
              <a:ext uri="{FF2B5EF4-FFF2-40B4-BE49-F238E27FC236}">
                <a16:creationId xmlns:a16="http://schemas.microsoft.com/office/drawing/2014/main" id="{90F3C90D-E39E-F90A-8E22-05CCC3104F94}"/>
              </a:ext>
            </a:extLst>
          </p:cNvPr>
          <p:cNvSpPr txBox="1"/>
          <p:nvPr/>
        </p:nvSpPr>
        <p:spPr>
          <a:xfrm flipH="1">
            <a:off x="34401" y="1532906"/>
            <a:ext cx="889254" cy="900246"/>
          </a:xfrm>
          <a:prstGeom prst="rect">
            <a:avLst/>
          </a:prstGeom>
          <a:solidFill>
            <a:schemeClr val="accent4">
              <a:lumMod val="20000"/>
              <a:lumOff val="80000"/>
            </a:schemeClr>
          </a:solidFill>
          <a:ln>
            <a:solidFill>
              <a:srgbClr val="0070C0"/>
            </a:solidFill>
          </a:ln>
        </p:spPr>
        <p:txBody>
          <a:bodyPr wrap="square" rtlCol="0">
            <a:spAutoFit/>
          </a:bodyPr>
          <a:lstStyle/>
          <a:p>
            <a:r>
              <a:rPr kumimoji="1" lang="en-US" altLang="ja-JP" sz="1050" dirty="0">
                <a:solidFill>
                  <a:srgbClr val="0070C0"/>
                </a:solidFill>
              </a:rPr>
              <a:t>25</a:t>
            </a:r>
            <a:r>
              <a:rPr kumimoji="1" lang="ja-JP" altLang="en-US" sz="1050" dirty="0">
                <a:solidFill>
                  <a:srgbClr val="0070C0"/>
                </a:solidFill>
              </a:rPr>
              <a:t>秒（発声で）</a:t>
            </a:r>
          </a:p>
          <a:p>
            <a:r>
              <a:rPr kumimoji="1" lang="ja-JP" altLang="en-US" sz="1050" dirty="0">
                <a:solidFill>
                  <a:srgbClr val="0070C0"/>
                </a:solidFill>
              </a:rPr>
              <a:t>チームタイムアウト</a:t>
            </a:r>
          </a:p>
          <a:p>
            <a:r>
              <a:rPr kumimoji="1" lang="ja-JP" altLang="en-US" sz="1050" dirty="0">
                <a:solidFill>
                  <a:srgbClr val="0070C0"/>
                </a:solidFill>
              </a:rPr>
              <a:t>（</a:t>
            </a:r>
            <a:r>
              <a:rPr kumimoji="1" lang="en-US" altLang="ja-JP" sz="1050" dirty="0">
                <a:solidFill>
                  <a:srgbClr val="0070C0"/>
                </a:solidFill>
              </a:rPr>
              <a:t>60</a:t>
            </a:r>
            <a:r>
              <a:rPr kumimoji="1" lang="ja-JP" altLang="en-US" sz="1050" dirty="0">
                <a:solidFill>
                  <a:srgbClr val="0070C0"/>
                </a:solidFill>
              </a:rPr>
              <a:t>秒）</a:t>
            </a:r>
          </a:p>
        </p:txBody>
      </p:sp>
      <p:sp>
        <p:nvSpPr>
          <p:cNvPr id="15" name="テキスト ボックス 14">
            <a:extLst>
              <a:ext uri="{FF2B5EF4-FFF2-40B4-BE49-F238E27FC236}">
                <a16:creationId xmlns:a16="http://schemas.microsoft.com/office/drawing/2014/main" id="{918DE92B-3492-EE16-9BAD-26F5D8C98346}"/>
              </a:ext>
            </a:extLst>
          </p:cNvPr>
          <p:cNvSpPr txBox="1"/>
          <p:nvPr/>
        </p:nvSpPr>
        <p:spPr>
          <a:xfrm flipH="1">
            <a:off x="1268005" y="5629838"/>
            <a:ext cx="3588518" cy="738664"/>
          </a:xfrm>
          <a:prstGeom prst="rect">
            <a:avLst/>
          </a:prstGeom>
          <a:solidFill>
            <a:srgbClr val="FFC000">
              <a:alpha val="27000"/>
            </a:srgbClr>
          </a:solidFill>
          <a:ln>
            <a:solidFill>
              <a:schemeClr val="accent2"/>
            </a:solidFill>
          </a:ln>
        </p:spPr>
        <p:txBody>
          <a:bodyPr wrap="square" rtlCol="0">
            <a:spAutoFit/>
          </a:bodyPr>
          <a:lstStyle/>
          <a:p>
            <a:r>
              <a:rPr lang="ja-JP" altLang="en-US" sz="1050" dirty="0">
                <a:solidFill>
                  <a:schemeClr val="accent2"/>
                </a:solidFill>
              </a:rPr>
              <a:t>プレーが進み、</a:t>
            </a:r>
            <a:r>
              <a:rPr lang="en-US" altLang="ja-JP" sz="1050" dirty="0">
                <a:solidFill>
                  <a:schemeClr val="accent2"/>
                </a:solidFill>
              </a:rPr>
              <a:t>7yd</a:t>
            </a:r>
            <a:r>
              <a:rPr lang="ja-JP" altLang="en-US" sz="1050" dirty="0">
                <a:solidFill>
                  <a:schemeClr val="accent2"/>
                </a:solidFill>
              </a:rPr>
              <a:t>がエンドライン近くになった場合、</a:t>
            </a:r>
            <a:r>
              <a:rPr lang="en-US" altLang="ja-JP" sz="1050" dirty="0">
                <a:solidFill>
                  <a:schemeClr val="accent2"/>
                </a:solidFill>
              </a:rPr>
              <a:t>FJ</a:t>
            </a:r>
            <a:r>
              <a:rPr lang="ja-JP" altLang="en-US" sz="1050" dirty="0">
                <a:solidFill>
                  <a:schemeClr val="accent2"/>
                </a:solidFill>
              </a:rPr>
              <a:t>はブリッツァーが正当にブリッツをしたことを確認してからエンドラインに移動し、</a:t>
            </a:r>
            <a:r>
              <a:rPr lang="en-US" altLang="ja-JP" sz="1050" dirty="0">
                <a:solidFill>
                  <a:schemeClr val="accent2"/>
                </a:solidFill>
              </a:rPr>
              <a:t>TD</a:t>
            </a:r>
            <a:r>
              <a:rPr lang="ja-JP" altLang="en-US" sz="1050" dirty="0">
                <a:solidFill>
                  <a:schemeClr val="accent2"/>
                </a:solidFill>
              </a:rPr>
              <a:t>したかどうかを意識した判定を行う。</a:t>
            </a:r>
            <a:endParaRPr kumimoji="1" lang="ja-JP" altLang="en-US" sz="1050" dirty="0">
              <a:solidFill>
                <a:schemeClr val="accent2"/>
              </a:solidFill>
            </a:endParaRPr>
          </a:p>
        </p:txBody>
      </p:sp>
      <p:sp>
        <p:nvSpPr>
          <p:cNvPr id="38" name="テキスト ボックス 37">
            <a:extLst>
              <a:ext uri="{FF2B5EF4-FFF2-40B4-BE49-F238E27FC236}">
                <a16:creationId xmlns:a16="http://schemas.microsoft.com/office/drawing/2014/main" id="{D7389F5D-B1F5-5166-1E9E-C77C6401CC72}"/>
              </a:ext>
            </a:extLst>
          </p:cNvPr>
          <p:cNvSpPr txBox="1"/>
          <p:nvPr/>
        </p:nvSpPr>
        <p:spPr>
          <a:xfrm flipH="1">
            <a:off x="139704" y="335786"/>
            <a:ext cx="4168337" cy="577081"/>
          </a:xfrm>
          <a:prstGeom prst="rect">
            <a:avLst/>
          </a:prstGeom>
          <a:solidFill>
            <a:schemeClr val="accent4">
              <a:lumMod val="20000"/>
              <a:lumOff val="80000"/>
            </a:schemeClr>
          </a:solidFill>
          <a:ln>
            <a:solidFill>
              <a:srgbClr val="0070C0"/>
            </a:solidFill>
          </a:ln>
        </p:spPr>
        <p:txBody>
          <a:bodyPr wrap="square" rtlCol="0">
            <a:spAutoFit/>
          </a:bodyPr>
          <a:lstStyle/>
          <a:p>
            <a:r>
              <a:rPr lang="ja-JP" altLang="en-US" sz="1050" dirty="0">
                <a:solidFill>
                  <a:srgbClr val="0070C0"/>
                </a:solidFill>
              </a:rPr>
              <a:t>プレーが進み、</a:t>
            </a:r>
            <a:r>
              <a:rPr lang="en-US" altLang="ja-JP" sz="1050" dirty="0">
                <a:solidFill>
                  <a:srgbClr val="0070C0"/>
                </a:solidFill>
              </a:rPr>
              <a:t>FJ</a:t>
            </a:r>
            <a:r>
              <a:rPr lang="ja-JP" altLang="en-US" sz="1050" dirty="0">
                <a:solidFill>
                  <a:srgbClr val="0070C0"/>
                </a:solidFill>
              </a:rPr>
              <a:t>がエンドラインを見れる位置まで来たら</a:t>
            </a:r>
            <a:r>
              <a:rPr lang="en-US" altLang="ja-JP" sz="1050" dirty="0">
                <a:solidFill>
                  <a:srgbClr val="0070C0"/>
                </a:solidFill>
              </a:rPr>
              <a:t>SJ</a:t>
            </a:r>
            <a:r>
              <a:rPr lang="ja-JP" altLang="en-US" sz="1050" dirty="0">
                <a:solidFill>
                  <a:srgbClr val="0070C0"/>
                </a:solidFill>
              </a:rPr>
              <a:t>はタッチラインとサイドラインのコーナーに位置し、レシーバーがタッチラインを割ったかどうかを意識した判定を行う</a:t>
            </a:r>
          </a:p>
        </p:txBody>
      </p:sp>
      <p:sp>
        <p:nvSpPr>
          <p:cNvPr id="39" name="テキスト ボックス 38">
            <a:extLst>
              <a:ext uri="{FF2B5EF4-FFF2-40B4-BE49-F238E27FC236}">
                <a16:creationId xmlns:a16="http://schemas.microsoft.com/office/drawing/2014/main" id="{1DAAA7C5-48A1-EC92-4C23-18ACBF8F7299}"/>
              </a:ext>
            </a:extLst>
          </p:cNvPr>
          <p:cNvSpPr txBox="1"/>
          <p:nvPr/>
        </p:nvSpPr>
        <p:spPr>
          <a:xfrm flipH="1">
            <a:off x="5495108" y="5562485"/>
            <a:ext cx="2308578" cy="900246"/>
          </a:xfrm>
          <a:prstGeom prst="rect">
            <a:avLst/>
          </a:prstGeom>
          <a:solidFill>
            <a:schemeClr val="accent6">
              <a:lumMod val="20000"/>
              <a:lumOff val="80000"/>
            </a:schemeClr>
          </a:solidFill>
          <a:ln>
            <a:solidFill>
              <a:schemeClr val="accent6">
                <a:lumMod val="75000"/>
              </a:schemeClr>
            </a:solidFill>
          </a:ln>
        </p:spPr>
        <p:txBody>
          <a:bodyPr wrap="square" rtlCol="0">
            <a:spAutoFit/>
          </a:bodyPr>
          <a:lstStyle/>
          <a:p>
            <a:r>
              <a:rPr lang="ja-JP" altLang="en-US" sz="1050" dirty="0">
                <a:solidFill>
                  <a:srgbClr val="00B050"/>
                </a:solidFill>
              </a:rPr>
              <a:t>どのようなシチュエーションでも</a:t>
            </a:r>
            <a:r>
              <a:rPr lang="en-US" altLang="ja-JP" sz="1050" dirty="0">
                <a:solidFill>
                  <a:srgbClr val="00B050"/>
                </a:solidFill>
              </a:rPr>
              <a:t>QB</a:t>
            </a:r>
            <a:r>
              <a:rPr lang="ja-JP" altLang="en-US" sz="1050" dirty="0">
                <a:solidFill>
                  <a:srgbClr val="00B050"/>
                </a:solidFill>
              </a:rPr>
              <a:t>が複数いる場合は</a:t>
            </a:r>
            <a:r>
              <a:rPr lang="en-US" altLang="ja-JP" sz="1050" dirty="0">
                <a:solidFill>
                  <a:srgbClr val="00B050"/>
                </a:solidFill>
              </a:rPr>
              <a:t>R</a:t>
            </a:r>
            <a:r>
              <a:rPr lang="ja-JP" altLang="en-US" sz="1050" dirty="0">
                <a:solidFill>
                  <a:srgbClr val="00B050"/>
                </a:solidFill>
              </a:rPr>
              <a:t>は</a:t>
            </a:r>
            <a:r>
              <a:rPr lang="en-US" altLang="ja-JP" sz="1050" dirty="0">
                <a:solidFill>
                  <a:srgbClr val="00B050"/>
                </a:solidFill>
              </a:rPr>
              <a:t>FJ</a:t>
            </a:r>
            <a:r>
              <a:rPr lang="ja-JP" altLang="en-US" sz="1050" dirty="0">
                <a:solidFill>
                  <a:srgbClr val="00B050"/>
                </a:solidFill>
              </a:rPr>
              <a:t>側のサイドラインに位置し、フォワードパス、バックワードパスを判断し、都度サインを出す。</a:t>
            </a:r>
          </a:p>
        </p:txBody>
      </p:sp>
    </p:spTree>
    <p:extLst>
      <p:ext uri="{BB962C8B-B14F-4D97-AF65-F5344CB8AC3E}">
        <p14:creationId xmlns:p14="http://schemas.microsoft.com/office/powerpoint/2010/main" val="95400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C3E9F0-8609-925A-2229-7ED915C9531B}"/>
            </a:ext>
          </a:extLst>
        </p:cNvPr>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1CF3A5D0-F844-7915-4F8A-0B1CA6D082EC}"/>
              </a:ext>
            </a:extLst>
          </p:cNvPr>
          <p:cNvSpPr/>
          <p:nvPr/>
        </p:nvSpPr>
        <p:spPr>
          <a:xfrm>
            <a:off x="1013495" y="1316038"/>
            <a:ext cx="856371" cy="3953431"/>
          </a:xfrm>
          <a:prstGeom prst="rect">
            <a:avLst/>
          </a:prstGeom>
          <a:solidFill>
            <a:schemeClr val="accent4">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841852E2-B5C1-14B7-0C74-0C535AA06E76}"/>
              </a:ext>
            </a:extLst>
          </p:cNvPr>
          <p:cNvSpPr/>
          <p:nvPr/>
        </p:nvSpPr>
        <p:spPr>
          <a:xfrm>
            <a:off x="2647543" y="1321852"/>
            <a:ext cx="559224" cy="3953431"/>
          </a:xfrm>
          <a:prstGeom prst="rect">
            <a:avLst/>
          </a:prstGeom>
          <a:solidFill>
            <a:srgbClr val="FFFF00">
              <a:alpha val="2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98038443-E541-19AC-01BC-82518B86D168}"/>
              </a:ext>
            </a:extLst>
          </p:cNvPr>
          <p:cNvSpPr/>
          <p:nvPr/>
        </p:nvSpPr>
        <p:spPr>
          <a:xfrm>
            <a:off x="3206767" y="1316049"/>
            <a:ext cx="8234583" cy="3965040"/>
          </a:xfrm>
          <a:prstGeom prst="rect">
            <a:avLst/>
          </a:prstGeom>
          <a:solidFill>
            <a:schemeClr val="accent6">
              <a:lumMod val="60000"/>
              <a:lumOff val="40000"/>
              <a:alpha val="31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F506D774-F4C7-3C61-A7B9-CD36A5A97B7D}"/>
              </a:ext>
            </a:extLst>
          </p:cNvPr>
          <p:cNvSpPr/>
          <p:nvPr/>
        </p:nvSpPr>
        <p:spPr>
          <a:xfrm>
            <a:off x="1856262" y="1321851"/>
            <a:ext cx="791279" cy="3959236"/>
          </a:xfrm>
          <a:prstGeom prst="rect">
            <a:avLst/>
          </a:prstGeom>
          <a:solidFill>
            <a:schemeClr val="accent2">
              <a:alpha val="2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79327574-9A65-6947-FD13-710F01AD930B}"/>
              </a:ext>
            </a:extLst>
          </p:cNvPr>
          <p:cNvGrpSpPr/>
          <p:nvPr/>
        </p:nvGrpSpPr>
        <p:grpSpPr>
          <a:xfrm>
            <a:off x="1013494" y="1316048"/>
            <a:ext cx="10427854" cy="3965040"/>
            <a:chOff x="1048328" y="1202837"/>
            <a:chExt cx="10427854" cy="3965040"/>
          </a:xfrm>
        </p:grpSpPr>
        <p:grpSp>
          <p:nvGrpSpPr>
            <p:cNvPr id="7" name="グループ化 6">
              <a:extLst>
                <a:ext uri="{FF2B5EF4-FFF2-40B4-BE49-F238E27FC236}">
                  <a16:creationId xmlns:a16="http://schemas.microsoft.com/office/drawing/2014/main" id="{20A3B49C-3D34-FCB3-E56C-ED2B9F3162D7}"/>
                </a:ext>
              </a:extLst>
            </p:cNvPr>
            <p:cNvGrpSpPr/>
            <p:nvPr/>
          </p:nvGrpSpPr>
          <p:grpSpPr>
            <a:xfrm>
              <a:off x="1048328" y="1202837"/>
              <a:ext cx="10427854" cy="3965040"/>
              <a:chOff x="1404191" y="1860994"/>
              <a:chExt cx="10427854" cy="3965040"/>
            </a:xfrm>
          </p:grpSpPr>
          <p:sp>
            <p:nvSpPr>
              <p:cNvPr id="4" name="フローチャート: 定義済み処理 3">
                <a:extLst>
                  <a:ext uri="{FF2B5EF4-FFF2-40B4-BE49-F238E27FC236}">
                    <a16:creationId xmlns:a16="http://schemas.microsoft.com/office/drawing/2014/main" id="{DE13CA27-0837-3D36-7E39-82A03B68DB9C}"/>
                  </a:ext>
                </a:extLst>
              </p:cNvPr>
              <p:cNvSpPr/>
              <p:nvPr/>
            </p:nvSpPr>
            <p:spPr>
              <a:xfrm>
                <a:off x="1404191" y="1860994"/>
                <a:ext cx="10427854" cy="3965040"/>
              </a:xfrm>
              <a:prstGeom prst="flowChartPredefined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FE485928-1731-61A6-1F76-EC9F06BD77EB}"/>
                  </a:ext>
                </a:extLst>
              </p:cNvPr>
              <p:cNvCxnSpPr>
                <a:stCxn id="4" idx="0"/>
                <a:endCxn id="4" idx="2"/>
              </p:cNvCxnSpPr>
              <p:nvPr/>
            </p:nvCxnSpPr>
            <p:spPr>
              <a:xfrm>
                <a:off x="6618118" y="1860994"/>
                <a:ext cx="0" cy="396504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9" name="直線コネクタ 8">
              <a:extLst>
                <a:ext uri="{FF2B5EF4-FFF2-40B4-BE49-F238E27FC236}">
                  <a16:creationId xmlns:a16="http://schemas.microsoft.com/office/drawing/2014/main" id="{73B24C25-6CEA-00D1-F758-2ECE96C5454B}"/>
                </a:ext>
              </a:extLst>
            </p:cNvPr>
            <p:cNvCxnSpPr/>
            <p:nvPr/>
          </p:nvCxnSpPr>
          <p:spPr>
            <a:xfrm>
              <a:off x="2993243"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3F5AB804-8B37-2DDF-0D3D-AC7F6914B628}"/>
                </a:ext>
              </a:extLst>
            </p:cNvPr>
            <p:cNvCxnSpPr/>
            <p:nvPr/>
          </p:nvCxnSpPr>
          <p:spPr>
            <a:xfrm>
              <a:off x="9510025"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sp>
        <p:nvSpPr>
          <p:cNvPr id="14" name="楕円 13">
            <a:extLst>
              <a:ext uri="{FF2B5EF4-FFF2-40B4-BE49-F238E27FC236}">
                <a16:creationId xmlns:a16="http://schemas.microsoft.com/office/drawing/2014/main" id="{02A4A30E-84CD-F322-7280-3D319DD2797B}"/>
              </a:ext>
            </a:extLst>
          </p:cNvPr>
          <p:cNvSpPr/>
          <p:nvPr/>
        </p:nvSpPr>
        <p:spPr>
          <a:xfrm>
            <a:off x="3007032" y="3226491"/>
            <a:ext cx="357052" cy="226423"/>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左 15">
            <a:extLst>
              <a:ext uri="{FF2B5EF4-FFF2-40B4-BE49-F238E27FC236}">
                <a16:creationId xmlns:a16="http://schemas.microsoft.com/office/drawing/2014/main" id="{887B8014-6B8B-A38C-4BA0-99CB0BE6A2EA}"/>
              </a:ext>
            </a:extLst>
          </p:cNvPr>
          <p:cNvSpPr/>
          <p:nvPr/>
        </p:nvSpPr>
        <p:spPr>
          <a:xfrm>
            <a:off x="8719127" y="5615709"/>
            <a:ext cx="2142837" cy="628073"/>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offence</a:t>
            </a:r>
            <a:endParaRPr kumimoji="1" lang="ja-JP" altLang="en-US" dirty="0"/>
          </a:p>
        </p:txBody>
      </p:sp>
      <p:sp>
        <p:nvSpPr>
          <p:cNvPr id="17" name="テキスト ボックス 16">
            <a:extLst>
              <a:ext uri="{FF2B5EF4-FFF2-40B4-BE49-F238E27FC236}">
                <a16:creationId xmlns:a16="http://schemas.microsoft.com/office/drawing/2014/main" id="{62553569-3289-46B0-8F46-ECBEE246276C}"/>
              </a:ext>
            </a:extLst>
          </p:cNvPr>
          <p:cNvSpPr txBox="1"/>
          <p:nvPr/>
        </p:nvSpPr>
        <p:spPr>
          <a:xfrm>
            <a:off x="1146581" y="3634494"/>
            <a:ext cx="1145307" cy="369332"/>
          </a:xfrm>
          <a:prstGeom prst="rect">
            <a:avLst/>
          </a:prstGeom>
          <a:noFill/>
        </p:spPr>
        <p:txBody>
          <a:bodyPr wrap="square" rtlCol="0">
            <a:spAutoFit/>
          </a:bodyPr>
          <a:lstStyle/>
          <a:p>
            <a:r>
              <a:rPr kumimoji="1" lang="en-US" altLang="ja-JP" dirty="0"/>
              <a:t>Blitzer</a:t>
            </a:r>
            <a:endParaRPr kumimoji="1" lang="ja-JP" altLang="en-US" dirty="0"/>
          </a:p>
        </p:txBody>
      </p:sp>
      <p:sp>
        <p:nvSpPr>
          <p:cNvPr id="19" name="テキスト ボックス 18">
            <a:extLst>
              <a:ext uri="{FF2B5EF4-FFF2-40B4-BE49-F238E27FC236}">
                <a16:creationId xmlns:a16="http://schemas.microsoft.com/office/drawing/2014/main" id="{397B3F11-0F12-6C4D-3EF4-546D3919CEAC}"/>
              </a:ext>
            </a:extLst>
          </p:cNvPr>
          <p:cNvSpPr txBox="1"/>
          <p:nvPr/>
        </p:nvSpPr>
        <p:spPr>
          <a:xfrm>
            <a:off x="4935310" y="2767780"/>
            <a:ext cx="1145307" cy="369332"/>
          </a:xfrm>
          <a:prstGeom prst="rect">
            <a:avLst/>
          </a:prstGeom>
          <a:noFill/>
        </p:spPr>
        <p:txBody>
          <a:bodyPr wrap="square" rtlCol="0">
            <a:spAutoFit/>
          </a:bodyPr>
          <a:lstStyle/>
          <a:p>
            <a:r>
              <a:rPr lang="en-US" altLang="ja-JP" dirty="0">
                <a:solidFill>
                  <a:schemeClr val="accent6"/>
                </a:solidFill>
              </a:rPr>
              <a:t>R</a:t>
            </a:r>
          </a:p>
        </p:txBody>
      </p:sp>
      <p:sp>
        <p:nvSpPr>
          <p:cNvPr id="20" name="テキスト ボックス 19">
            <a:extLst>
              <a:ext uri="{FF2B5EF4-FFF2-40B4-BE49-F238E27FC236}">
                <a16:creationId xmlns:a16="http://schemas.microsoft.com/office/drawing/2014/main" id="{88D75480-5F66-D940-84FF-40064F72BF0D}"/>
              </a:ext>
            </a:extLst>
          </p:cNvPr>
          <p:cNvSpPr txBox="1"/>
          <p:nvPr/>
        </p:nvSpPr>
        <p:spPr>
          <a:xfrm>
            <a:off x="2746894" y="921556"/>
            <a:ext cx="520276" cy="369332"/>
          </a:xfrm>
          <a:prstGeom prst="rect">
            <a:avLst/>
          </a:prstGeom>
          <a:solidFill>
            <a:schemeClr val="tx1">
              <a:lumMod val="50000"/>
              <a:lumOff val="50000"/>
            </a:schemeClr>
          </a:solidFill>
        </p:spPr>
        <p:txBody>
          <a:bodyPr wrap="square" rtlCol="0">
            <a:spAutoFit/>
          </a:bodyPr>
          <a:lstStyle/>
          <a:p>
            <a:r>
              <a:rPr lang="en-US" altLang="ja-JP" dirty="0">
                <a:solidFill>
                  <a:srgbClr val="FFFF00"/>
                </a:solidFill>
              </a:rPr>
              <a:t>DJ</a:t>
            </a:r>
          </a:p>
        </p:txBody>
      </p:sp>
      <p:sp>
        <p:nvSpPr>
          <p:cNvPr id="21" name="テキスト ボックス 20">
            <a:extLst>
              <a:ext uri="{FF2B5EF4-FFF2-40B4-BE49-F238E27FC236}">
                <a16:creationId xmlns:a16="http://schemas.microsoft.com/office/drawing/2014/main" id="{BED91E45-F5CF-D5DC-95FA-87C8DD1E2523}"/>
              </a:ext>
            </a:extLst>
          </p:cNvPr>
          <p:cNvSpPr txBox="1"/>
          <p:nvPr/>
        </p:nvSpPr>
        <p:spPr>
          <a:xfrm>
            <a:off x="752955" y="984954"/>
            <a:ext cx="1145307" cy="369332"/>
          </a:xfrm>
          <a:prstGeom prst="rect">
            <a:avLst/>
          </a:prstGeom>
          <a:noFill/>
        </p:spPr>
        <p:txBody>
          <a:bodyPr wrap="square" rtlCol="0">
            <a:spAutoFit/>
          </a:bodyPr>
          <a:lstStyle/>
          <a:p>
            <a:r>
              <a:rPr lang="en-US" altLang="ja-JP" dirty="0">
                <a:solidFill>
                  <a:schemeClr val="tx2">
                    <a:lumMod val="50000"/>
                    <a:lumOff val="50000"/>
                  </a:schemeClr>
                </a:solidFill>
              </a:rPr>
              <a:t>SJ</a:t>
            </a:r>
          </a:p>
        </p:txBody>
      </p:sp>
      <p:sp>
        <p:nvSpPr>
          <p:cNvPr id="22" name="テキスト ボックス 21">
            <a:extLst>
              <a:ext uri="{FF2B5EF4-FFF2-40B4-BE49-F238E27FC236}">
                <a16:creationId xmlns:a16="http://schemas.microsoft.com/office/drawing/2014/main" id="{0CA6CB38-CF3A-CEBE-4229-C141FBF1FA19}"/>
              </a:ext>
            </a:extLst>
          </p:cNvPr>
          <p:cNvSpPr txBox="1"/>
          <p:nvPr/>
        </p:nvSpPr>
        <p:spPr>
          <a:xfrm>
            <a:off x="2089364" y="5285927"/>
            <a:ext cx="1145307" cy="369332"/>
          </a:xfrm>
          <a:prstGeom prst="rect">
            <a:avLst/>
          </a:prstGeom>
          <a:noFill/>
        </p:spPr>
        <p:txBody>
          <a:bodyPr wrap="square" rtlCol="0">
            <a:spAutoFit/>
          </a:bodyPr>
          <a:lstStyle/>
          <a:p>
            <a:r>
              <a:rPr lang="en-US" altLang="ja-JP" dirty="0">
                <a:solidFill>
                  <a:schemeClr val="accent2"/>
                </a:solidFill>
              </a:rPr>
              <a:t>FJ</a:t>
            </a:r>
          </a:p>
        </p:txBody>
      </p:sp>
      <p:cxnSp>
        <p:nvCxnSpPr>
          <p:cNvPr id="24" name="直線コネクタ 23">
            <a:extLst>
              <a:ext uri="{FF2B5EF4-FFF2-40B4-BE49-F238E27FC236}">
                <a16:creationId xmlns:a16="http://schemas.microsoft.com/office/drawing/2014/main" id="{4CF19895-F12E-4F9E-D132-7F7063DBAB1B}"/>
              </a:ext>
            </a:extLst>
          </p:cNvPr>
          <p:cNvCxnSpPr/>
          <p:nvPr/>
        </p:nvCxnSpPr>
        <p:spPr>
          <a:xfrm>
            <a:off x="1978323" y="1304429"/>
            <a:ext cx="0" cy="39650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37" name="平行四辺形 36">
            <a:extLst>
              <a:ext uri="{FF2B5EF4-FFF2-40B4-BE49-F238E27FC236}">
                <a16:creationId xmlns:a16="http://schemas.microsoft.com/office/drawing/2014/main" id="{1B4A9F12-2275-F3F4-E93F-839D843EE731}"/>
              </a:ext>
            </a:extLst>
          </p:cNvPr>
          <p:cNvSpPr/>
          <p:nvPr/>
        </p:nvSpPr>
        <p:spPr>
          <a:xfrm rot="20697644">
            <a:off x="1884816" y="3335000"/>
            <a:ext cx="2096366" cy="391935"/>
          </a:xfrm>
          <a:prstGeom prst="parallelogram">
            <a:avLst/>
          </a:prstGeom>
          <a:solidFill>
            <a:schemeClr val="accent6">
              <a:alpha val="2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コネクタ 2">
            <a:extLst>
              <a:ext uri="{FF2B5EF4-FFF2-40B4-BE49-F238E27FC236}">
                <a16:creationId xmlns:a16="http://schemas.microsoft.com/office/drawing/2014/main" id="{04812553-EB71-327A-512E-3B940AED06FE}"/>
              </a:ext>
            </a:extLst>
          </p:cNvPr>
          <p:cNvCxnSpPr/>
          <p:nvPr/>
        </p:nvCxnSpPr>
        <p:spPr>
          <a:xfrm>
            <a:off x="4665348" y="1354286"/>
            <a:ext cx="0" cy="39650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2" name="テキスト ボックス 1">
            <a:extLst>
              <a:ext uri="{FF2B5EF4-FFF2-40B4-BE49-F238E27FC236}">
                <a16:creationId xmlns:a16="http://schemas.microsoft.com/office/drawing/2014/main" id="{32853F07-2524-D9D1-DED0-0FAA7937060C}"/>
              </a:ext>
            </a:extLst>
          </p:cNvPr>
          <p:cNvSpPr txBox="1"/>
          <p:nvPr/>
        </p:nvSpPr>
        <p:spPr>
          <a:xfrm>
            <a:off x="3874067" y="3068453"/>
            <a:ext cx="1145307" cy="369332"/>
          </a:xfrm>
          <a:prstGeom prst="rect">
            <a:avLst/>
          </a:prstGeom>
          <a:noFill/>
        </p:spPr>
        <p:txBody>
          <a:bodyPr wrap="square" rtlCol="0">
            <a:spAutoFit/>
          </a:bodyPr>
          <a:lstStyle/>
          <a:p>
            <a:r>
              <a:rPr lang="en-US" altLang="ja-JP" dirty="0"/>
              <a:t>QB</a:t>
            </a:r>
          </a:p>
        </p:txBody>
      </p:sp>
      <p:sp>
        <p:nvSpPr>
          <p:cNvPr id="5" name="テキスト ボックス 4">
            <a:extLst>
              <a:ext uri="{FF2B5EF4-FFF2-40B4-BE49-F238E27FC236}">
                <a16:creationId xmlns:a16="http://schemas.microsoft.com/office/drawing/2014/main" id="{37758223-4579-51ED-043F-0D9F4088C97F}"/>
              </a:ext>
            </a:extLst>
          </p:cNvPr>
          <p:cNvSpPr txBox="1"/>
          <p:nvPr/>
        </p:nvSpPr>
        <p:spPr>
          <a:xfrm flipH="1">
            <a:off x="3374900" y="149257"/>
            <a:ext cx="2401458" cy="1061829"/>
          </a:xfrm>
          <a:prstGeom prst="rect">
            <a:avLst/>
          </a:prstGeom>
          <a:solidFill>
            <a:schemeClr val="bg2">
              <a:lumMod val="75000"/>
            </a:schemeClr>
          </a:solidFill>
          <a:ln>
            <a:solidFill>
              <a:srgbClr val="FFFF00"/>
            </a:solidFill>
          </a:ln>
        </p:spPr>
        <p:txBody>
          <a:bodyPr wrap="square" rtlCol="0">
            <a:spAutoFit/>
          </a:bodyPr>
          <a:lstStyle/>
          <a:p>
            <a:r>
              <a:rPr kumimoji="1" lang="ja-JP" altLang="en-US" sz="1050" dirty="0">
                <a:solidFill>
                  <a:srgbClr val="FFFF00"/>
                </a:solidFill>
              </a:rPr>
              <a:t>スクリメージライン付近の反則</a:t>
            </a:r>
            <a:r>
              <a:rPr lang="ja-JP" altLang="en-US" sz="1050" dirty="0">
                <a:solidFill>
                  <a:srgbClr val="FFFF00"/>
                </a:solidFill>
              </a:rPr>
              <a:t>：</a:t>
            </a:r>
            <a:endParaRPr lang="en-US" altLang="ja-JP" sz="1050" dirty="0">
              <a:solidFill>
                <a:srgbClr val="FFFF00"/>
              </a:solidFill>
            </a:endParaRPr>
          </a:p>
          <a:p>
            <a:r>
              <a:rPr kumimoji="1" lang="ja-JP" altLang="en-US" sz="1050" dirty="0">
                <a:solidFill>
                  <a:srgbClr val="FFFF00"/>
                </a:solidFill>
              </a:rPr>
              <a:t>・フォルススタート</a:t>
            </a:r>
            <a:endParaRPr kumimoji="1" lang="en-US" altLang="ja-JP" sz="1050" dirty="0">
              <a:solidFill>
                <a:srgbClr val="FFFF00"/>
              </a:solidFill>
            </a:endParaRPr>
          </a:p>
          <a:p>
            <a:r>
              <a:rPr lang="ja-JP" altLang="en-US" sz="1050" dirty="0">
                <a:solidFill>
                  <a:srgbClr val="FFFF00"/>
                </a:solidFill>
              </a:rPr>
              <a:t>・イリーガルモーション</a:t>
            </a:r>
            <a:r>
              <a:rPr lang="en-US" altLang="ja-JP" sz="1050" dirty="0">
                <a:solidFill>
                  <a:srgbClr val="FFFF00"/>
                </a:solidFill>
              </a:rPr>
              <a:t>/</a:t>
            </a:r>
            <a:r>
              <a:rPr lang="ja-JP" altLang="en-US" sz="1050" dirty="0">
                <a:solidFill>
                  <a:srgbClr val="FFFF00"/>
                </a:solidFill>
              </a:rPr>
              <a:t>シフト</a:t>
            </a:r>
            <a:endParaRPr lang="en-US" altLang="ja-JP" sz="1050" dirty="0">
              <a:solidFill>
                <a:srgbClr val="FFFF00"/>
              </a:solidFill>
            </a:endParaRPr>
          </a:p>
          <a:p>
            <a:r>
              <a:rPr kumimoji="1" lang="ja-JP" altLang="en-US" sz="1050" dirty="0">
                <a:solidFill>
                  <a:srgbClr val="FFFF00"/>
                </a:solidFill>
              </a:rPr>
              <a:t>・イリーガルラッシュ</a:t>
            </a:r>
            <a:endParaRPr kumimoji="1" lang="en-US" altLang="ja-JP" sz="1050" dirty="0">
              <a:solidFill>
                <a:srgbClr val="FFFF00"/>
              </a:solidFill>
            </a:endParaRPr>
          </a:p>
          <a:p>
            <a:r>
              <a:rPr lang="ja-JP" altLang="en-US" sz="1050" dirty="0">
                <a:solidFill>
                  <a:srgbClr val="FFFF00"/>
                </a:solidFill>
              </a:rPr>
              <a:t>・イリーガルパス（前後関係なく）</a:t>
            </a:r>
            <a:endParaRPr lang="en-US" altLang="ja-JP" sz="1050" dirty="0">
              <a:solidFill>
                <a:srgbClr val="FFFF00"/>
              </a:solidFill>
            </a:endParaRPr>
          </a:p>
          <a:p>
            <a:r>
              <a:rPr kumimoji="1" lang="ja-JP" altLang="en-US" sz="1050" dirty="0">
                <a:solidFill>
                  <a:srgbClr val="FFFF00"/>
                </a:solidFill>
              </a:rPr>
              <a:t>を確認</a:t>
            </a:r>
            <a:endParaRPr kumimoji="1" lang="en-US" altLang="ja-JP" sz="1050" dirty="0">
              <a:solidFill>
                <a:srgbClr val="FFFF00"/>
              </a:solidFill>
            </a:endParaRPr>
          </a:p>
        </p:txBody>
      </p:sp>
      <p:sp>
        <p:nvSpPr>
          <p:cNvPr id="8" name="テキスト ボックス 7">
            <a:extLst>
              <a:ext uri="{FF2B5EF4-FFF2-40B4-BE49-F238E27FC236}">
                <a16:creationId xmlns:a16="http://schemas.microsoft.com/office/drawing/2014/main" id="{D36FCA7C-5024-5A91-9467-E6EED6353FE4}"/>
              </a:ext>
            </a:extLst>
          </p:cNvPr>
          <p:cNvSpPr txBox="1"/>
          <p:nvPr/>
        </p:nvSpPr>
        <p:spPr>
          <a:xfrm flipH="1">
            <a:off x="2609175" y="5401343"/>
            <a:ext cx="1438620" cy="253916"/>
          </a:xfrm>
          <a:prstGeom prst="rect">
            <a:avLst/>
          </a:prstGeom>
          <a:solidFill>
            <a:srgbClr val="FFC000">
              <a:alpha val="23000"/>
            </a:srgbClr>
          </a:solidFill>
          <a:ln>
            <a:solidFill>
              <a:schemeClr val="accent2"/>
            </a:solidFill>
          </a:ln>
        </p:spPr>
        <p:txBody>
          <a:bodyPr wrap="square" rtlCol="0">
            <a:spAutoFit/>
          </a:bodyPr>
          <a:lstStyle/>
          <a:p>
            <a:r>
              <a:rPr lang="ja-JP" altLang="en-US" sz="1050" dirty="0">
                <a:solidFill>
                  <a:schemeClr val="accent2"/>
                </a:solidFill>
              </a:rPr>
              <a:t>ゲームクロック</a:t>
            </a:r>
            <a:endParaRPr kumimoji="1" lang="ja-JP" altLang="en-US" sz="1050" dirty="0">
              <a:solidFill>
                <a:schemeClr val="accent2"/>
              </a:solidFill>
            </a:endParaRPr>
          </a:p>
        </p:txBody>
      </p:sp>
      <p:sp>
        <p:nvSpPr>
          <p:cNvPr id="11" name="テキスト ボックス 10">
            <a:extLst>
              <a:ext uri="{FF2B5EF4-FFF2-40B4-BE49-F238E27FC236}">
                <a16:creationId xmlns:a16="http://schemas.microsoft.com/office/drawing/2014/main" id="{9B1FF032-8DCB-DCC5-F6EA-76A8548DCD10}"/>
              </a:ext>
            </a:extLst>
          </p:cNvPr>
          <p:cNvSpPr txBox="1"/>
          <p:nvPr/>
        </p:nvSpPr>
        <p:spPr>
          <a:xfrm flipH="1">
            <a:off x="53886" y="1365905"/>
            <a:ext cx="822291" cy="1061829"/>
          </a:xfrm>
          <a:prstGeom prst="rect">
            <a:avLst/>
          </a:prstGeom>
          <a:solidFill>
            <a:schemeClr val="accent4">
              <a:lumMod val="20000"/>
              <a:lumOff val="80000"/>
            </a:schemeClr>
          </a:solidFill>
          <a:ln>
            <a:solidFill>
              <a:srgbClr val="0070C0"/>
            </a:solidFill>
          </a:ln>
        </p:spPr>
        <p:txBody>
          <a:bodyPr wrap="square" rtlCol="0">
            <a:spAutoFit/>
          </a:bodyPr>
          <a:lstStyle/>
          <a:p>
            <a:r>
              <a:rPr kumimoji="1" lang="en-US" altLang="ja-JP" sz="1050" dirty="0">
                <a:solidFill>
                  <a:srgbClr val="0070C0"/>
                </a:solidFill>
              </a:rPr>
              <a:t>25</a:t>
            </a:r>
            <a:r>
              <a:rPr kumimoji="1" lang="ja-JP" altLang="en-US" sz="1050" dirty="0">
                <a:solidFill>
                  <a:srgbClr val="0070C0"/>
                </a:solidFill>
              </a:rPr>
              <a:t>秒（発声で）</a:t>
            </a:r>
          </a:p>
          <a:p>
            <a:r>
              <a:rPr kumimoji="1" lang="ja-JP" altLang="en-US" sz="1050" dirty="0">
                <a:solidFill>
                  <a:srgbClr val="0070C0"/>
                </a:solidFill>
              </a:rPr>
              <a:t>チームタイムアウト</a:t>
            </a:r>
          </a:p>
          <a:p>
            <a:r>
              <a:rPr kumimoji="1" lang="ja-JP" altLang="en-US" sz="1050" dirty="0">
                <a:solidFill>
                  <a:srgbClr val="0070C0"/>
                </a:solidFill>
              </a:rPr>
              <a:t>（</a:t>
            </a:r>
            <a:r>
              <a:rPr kumimoji="1" lang="en-US" altLang="ja-JP" sz="1050" dirty="0">
                <a:solidFill>
                  <a:srgbClr val="0070C0"/>
                </a:solidFill>
              </a:rPr>
              <a:t>60</a:t>
            </a:r>
            <a:r>
              <a:rPr kumimoji="1" lang="ja-JP" altLang="en-US" sz="1050" dirty="0">
                <a:solidFill>
                  <a:srgbClr val="0070C0"/>
                </a:solidFill>
              </a:rPr>
              <a:t>秒）</a:t>
            </a:r>
          </a:p>
        </p:txBody>
      </p:sp>
      <p:sp>
        <p:nvSpPr>
          <p:cNvPr id="12" name="テキスト ボックス 11">
            <a:extLst>
              <a:ext uri="{FF2B5EF4-FFF2-40B4-BE49-F238E27FC236}">
                <a16:creationId xmlns:a16="http://schemas.microsoft.com/office/drawing/2014/main" id="{018B20A8-3007-E600-1313-94B16AF189E4}"/>
              </a:ext>
            </a:extLst>
          </p:cNvPr>
          <p:cNvSpPr txBox="1"/>
          <p:nvPr/>
        </p:nvSpPr>
        <p:spPr>
          <a:xfrm flipH="1">
            <a:off x="1472911" y="5675712"/>
            <a:ext cx="3588518" cy="577081"/>
          </a:xfrm>
          <a:prstGeom prst="rect">
            <a:avLst/>
          </a:prstGeom>
          <a:solidFill>
            <a:srgbClr val="FFC000">
              <a:alpha val="27000"/>
            </a:srgbClr>
          </a:solidFill>
          <a:ln>
            <a:solidFill>
              <a:schemeClr val="accent2"/>
            </a:solidFill>
          </a:ln>
        </p:spPr>
        <p:txBody>
          <a:bodyPr wrap="square" rtlCol="0">
            <a:spAutoFit/>
          </a:bodyPr>
          <a:lstStyle/>
          <a:p>
            <a:r>
              <a:rPr kumimoji="1" lang="en-US" altLang="ja-JP" sz="1050" dirty="0">
                <a:solidFill>
                  <a:schemeClr val="accent2"/>
                </a:solidFill>
              </a:rPr>
              <a:t>PAT1</a:t>
            </a:r>
            <a:r>
              <a:rPr kumimoji="1" lang="ja-JP" altLang="en-US" sz="1050" dirty="0">
                <a:solidFill>
                  <a:schemeClr val="accent2"/>
                </a:solidFill>
              </a:rPr>
              <a:t>点の場合も、</a:t>
            </a:r>
            <a:r>
              <a:rPr kumimoji="1" lang="en-US" altLang="ja-JP" sz="1050" dirty="0">
                <a:solidFill>
                  <a:schemeClr val="accent2"/>
                </a:solidFill>
              </a:rPr>
              <a:t>FJ</a:t>
            </a:r>
            <a:r>
              <a:rPr kumimoji="1" lang="ja-JP" altLang="en-US" sz="1050" dirty="0">
                <a:solidFill>
                  <a:schemeClr val="accent2"/>
                </a:solidFill>
              </a:rPr>
              <a:t>はブリッツが正当に行われたことを確認したらエンドラインまで移動して</a:t>
            </a:r>
            <a:r>
              <a:rPr kumimoji="1" lang="en-US" altLang="ja-JP" sz="1050" dirty="0">
                <a:solidFill>
                  <a:schemeClr val="accent2"/>
                </a:solidFill>
              </a:rPr>
              <a:t>TD</a:t>
            </a:r>
            <a:r>
              <a:rPr kumimoji="1" lang="ja-JP" altLang="en-US" sz="1050" dirty="0">
                <a:solidFill>
                  <a:schemeClr val="accent2"/>
                </a:solidFill>
              </a:rPr>
              <a:t>したかどうかを強く意識した判定を行う</a:t>
            </a:r>
          </a:p>
        </p:txBody>
      </p:sp>
      <p:sp>
        <p:nvSpPr>
          <p:cNvPr id="15" name="テキスト ボックス 14">
            <a:extLst>
              <a:ext uri="{FF2B5EF4-FFF2-40B4-BE49-F238E27FC236}">
                <a16:creationId xmlns:a16="http://schemas.microsoft.com/office/drawing/2014/main" id="{7C8223A3-1C9F-0EC6-A487-7E3BFF50D7FB}"/>
              </a:ext>
            </a:extLst>
          </p:cNvPr>
          <p:cNvSpPr txBox="1"/>
          <p:nvPr/>
        </p:nvSpPr>
        <p:spPr>
          <a:xfrm flipH="1">
            <a:off x="5426807" y="2618284"/>
            <a:ext cx="1267599" cy="900246"/>
          </a:xfrm>
          <a:prstGeom prst="rect">
            <a:avLst/>
          </a:prstGeom>
          <a:noFill/>
        </p:spPr>
        <p:txBody>
          <a:bodyPr wrap="square" rtlCol="0">
            <a:spAutoFit/>
          </a:bodyPr>
          <a:lstStyle/>
          <a:p>
            <a:r>
              <a:rPr lang="ja-JP" altLang="en-US" sz="1050" dirty="0"/>
              <a:t>手を挙げている</a:t>
            </a:r>
            <a:r>
              <a:rPr lang="en-US" altLang="ja-JP" sz="1050" dirty="0"/>
              <a:t>Blitzer</a:t>
            </a:r>
            <a:r>
              <a:rPr lang="ja-JP" altLang="en-US" sz="1050" dirty="0"/>
              <a:t>候補と</a:t>
            </a:r>
          </a:p>
          <a:p>
            <a:r>
              <a:rPr lang="en-US" altLang="ja-JP" sz="1050" dirty="0"/>
              <a:t>QB</a:t>
            </a:r>
            <a:r>
              <a:rPr lang="ja-JP" altLang="en-US" sz="1050" dirty="0"/>
              <a:t>を結ぶ線の</a:t>
            </a:r>
          </a:p>
          <a:p>
            <a:r>
              <a:rPr lang="ja-JP" altLang="en-US" sz="1050" dirty="0"/>
              <a:t>延長線上に位置する。</a:t>
            </a:r>
            <a:endParaRPr kumimoji="1" lang="ja-JP" altLang="en-US" sz="1050" dirty="0"/>
          </a:p>
        </p:txBody>
      </p:sp>
      <p:sp>
        <p:nvSpPr>
          <p:cNvPr id="18" name="テキスト ボックス 17">
            <a:extLst>
              <a:ext uri="{FF2B5EF4-FFF2-40B4-BE49-F238E27FC236}">
                <a16:creationId xmlns:a16="http://schemas.microsoft.com/office/drawing/2014/main" id="{8A31A2F3-0A85-3DDB-F2CA-B4CA0BD54DBD}"/>
              </a:ext>
            </a:extLst>
          </p:cNvPr>
          <p:cNvSpPr txBox="1"/>
          <p:nvPr/>
        </p:nvSpPr>
        <p:spPr>
          <a:xfrm flipH="1">
            <a:off x="207718" y="155827"/>
            <a:ext cx="2401457" cy="738664"/>
          </a:xfrm>
          <a:prstGeom prst="rect">
            <a:avLst/>
          </a:prstGeom>
          <a:solidFill>
            <a:schemeClr val="accent4">
              <a:lumMod val="20000"/>
              <a:lumOff val="80000"/>
            </a:schemeClr>
          </a:solidFill>
          <a:ln>
            <a:solidFill>
              <a:srgbClr val="0070C0"/>
            </a:solidFill>
          </a:ln>
        </p:spPr>
        <p:txBody>
          <a:bodyPr wrap="square" rtlCol="0">
            <a:spAutoFit/>
          </a:bodyPr>
          <a:lstStyle/>
          <a:p>
            <a:r>
              <a:rPr kumimoji="1" lang="en-US" altLang="ja-JP" sz="1050" dirty="0">
                <a:solidFill>
                  <a:srgbClr val="0070C0"/>
                </a:solidFill>
              </a:rPr>
              <a:t>PAT1</a:t>
            </a:r>
            <a:r>
              <a:rPr kumimoji="1" lang="ja-JP" altLang="en-US" sz="1050" dirty="0">
                <a:solidFill>
                  <a:srgbClr val="0070C0"/>
                </a:solidFill>
              </a:rPr>
              <a:t>点の場合も</a:t>
            </a:r>
            <a:r>
              <a:rPr kumimoji="1" lang="en-US" altLang="ja-JP" sz="1050" dirty="0">
                <a:solidFill>
                  <a:srgbClr val="0070C0"/>
                </a:solidFill>
              </a:rPr>
              <a:t>SJ</a:t>
            </a:r>
            <a:r>
              <a:rPr kumimoji="1" lang="ja-JP" altLang="en-US" sz="1050" dirty="0">
                <a:solidFill>
                  <a:srgbClr val="0070C0"/>
                </a:solidFill>
              </a:rPr>
              <a:t>はサイドラインとタッチラインのコーナーに位置し、レシーバーがタッチラインを割ったかどうかを意識して判定を行う。</a:t>
            </a:r>
          </a:p>
        </p:txBody>
      </p:sp>
    </p:spTree>
    <p:extLst>
      <p:ext uri="{BB962C8B-B14F-4D97-AF65-F5344CB8AC3E}">
        <p14:creationId xmlns:p14="http://schemas.microsoft.com/office/powerpoint/2010/main" val="4190040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1ED3A8-08EB-FA46-A322-0CED70611164}"/>
            </a:ext>
          </a:extLst>
        </p:cNvPr>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A67A7F9D-A59B-1562-1C41-DA572B4B7F1B}"/>
              </a:ext>
            </a:extLst>
          </p:cNvPr>
          <p:cNvSpPr/>
          <p:nvPr/>
        </p:nvSpPr>
        <p:spPr>
          <a:xfrm>
            <a:off x="1013495" y="1316038"/>
            <a:ext cx="336947" cy="3953431"/>
          </a:xfrm>
          <a:prstGeom prst="rect">
            <a:avLst/>
          </a:prstGeom>
          <a:solidFill>
            <a:schemeClr val="accent4">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CDFA29FE-A115-E41F-7F75-5800CB25DEA8}"/>
              </a:ext>
            </a:extLst>
          </p:cNvPr>
          <p:cNvSpPr/>
          <p:nvPr/>
        </p:nvSpPr>
        <p:spPr>
          <a:xfrm>
            <a:off x="2151902" y="1323172"/>
            <a:ext cx="559224" cy="3953431"/>
          </a:xfrm>
          <a:prstGeom prst="rect">
            <a:avLst/>
          </a:prstGeom>
          <a:solidFill>
            <a:srgbClr val="FFFF00">
              <a:alpha val="2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FC336AE0-B914-F1AE-6F5C-71A4C0B03B09}"/>
              </a:ext>
            </a:extLst>
          </p:cNvPr>
          <p:cNvSpPr/>
          <p:nvPr/>
        </p:nvSpPr>
        <p:spPr>
          <a:xfrm>
            <a:off x="2689289" y="1316049"/>
            <a:ext cx="8752061" cy="3965040"/>
          </a:xfrm>
          <a:prstGeom prst="rect">
            <a:avLst/>
          </a:prstGeom>
          <a:solidFill>
            <a:schemeClr val="accent6">
              <a:lumMod val="60000"/>
              <a:lumOff val="40000"/>
              <a:alpha val="31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83188860-EC69-E3DE-8612-070830346EAE}"/>
              </a:ext>
            </a:extLst>
          </p:cNvPr>
          <p:cNvSpPr/>
          <p:nvPr/>
        </p:nvSpPr>
        <p:spPr>
          <a:xfrm>
            <a:off x="1353601" y="1320270"/>
            <a:ext cx="792257" cy="3959236"/>
          </a:xfrm>
          <a:prstGeom prst="rect">
            <a:avLst/>
          </a:prstGeom>
          <a:solidFill>
            <a:schemeClr val="accent2">
              <a:alpha val="2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8603C480-6571-DA2A-ECB5-221C366C57B7}"/>
              </a:ext>
            </a:extLst>
          </p:cNvPr>
          <p:cNvGrpSpPr/>
          <p:nvPr/>
        </p:nvGrpSpPr>
        <p:grpSpPr>
          <a:xfrm>
            <a:off x="1013494" y="1316048"/>
            <a:ext cx="10427854" cy="3965040"/>
            <a:chOff x="1048328" y="1202837"/>
            <a:chExt cx="10427854" cy="3965040"/>
          </a:xfrm>
        </p:grpSpPr>
        <p:grpSp>
          <p:nvGrpSpPr>
            <p:cNvPr id="7" name="グループ化 6">
              <a:extLst>
                <a:ext uri="{FF2B5EF4-FFF2-40B4-BE49-F238E27FC236}">
                  <a16:creationId xmlns:a16="http://schemas.microsoft.com/office/drawing/2014/main" id="{E6FD0271-55FA-E281-ED47-83FB286B2A33}"/>
                </a:ext>
              </a:extLst>
            </p:cNvPr>
            <p:cNvGrpSpPr/>
            <p:nvPr/>
          </p:nvGrpSpPr>
          <p:grpSpPr>
            <a:xfrm>
              <a:off x="1048328" y="1202837"/>
              <a:ext cx="10427854" cy="3965040"/>
              <a:chOff x="1404191" y="1860994"/>
              <a:chExt cx="10427854" cy="3965040"/>
            </a:xfrm>
          </p:grpSpPr>
          <p:sp>
            <p:nvSpPr>
              <p:cNvPr id="4" name="フローチャート: 定義済み処理 3">
                <a:extLst>
                  <a:ext uri="{FF2B5EF4-FFF2-40B4-BE49-F238E27FC236}">
                    <a16:creationId xmlns:a16="http://schemas.microsoft.com/office/drawing/2014/main" id="{48FBDC92-15F5-73EA-619F-3C2A3D888D07}"/>
                  </a:ext>
                </a:extLst>
              </p:cNvPr>
              <p:cNvSpPr/>
              <p:nvPr/>
            </p:nvSpPr>
            <p:spPr>
              <a:xfrm>
                <a:off x="1404191" y="1860994"/>
                <a:ext cx="10427854" cy="3965040"/>
              </a:xfrm>
              <a:prstGeom prst="flowChartPredefined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B5E2BC77-1591-B6FA-6FBE-E55B8A5ED379}"/>
                  </a:ext>
                </a:extLst>
              </p:cNvPr>
              <p:cNvCxnSpPr>
                <a:stCxn id="4" idx="0"/>
                <a:endCxn id="4" idx="2"/>
              </p:cNvCxnSpPr>
              <p:nvPr/>
            </p:nvCxnSpPr>
            <p:spPr>
              <a:xfrm>
                <a:off x="6618118" y="1860994"/>
                <a:ext cx="0" cy="396504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9" name="直線コネクタ 8">
              <a:extLst>
                <a:ext uri="{FF2B5EF4-FFF2-40B4-BE49-F238E27FC236}">
                  <a16:creationId xmlns:a16="http://schemas.microsoft.com/office/drawing/2014/main" id="{FBD35C6A-0CF0-72E6-0D5B-CDC2214C8FC3}"/>
                </a:ext>
              </a:extLst>
            </p:cNvPr>
            <p:cNvCxnSpPr/>
            <p:nvPr/>
          </p:nvCxnSpPr>
          <p:spPr>
            <a:xfrm>
              <a:off x="2667629"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F45652EF-483A-F45B-60A0-7C91E3E77017}"/>
                </a:ext>
              </a:extLst>
            </p:cNvPr>
            <p:cNvCxnSpPr/>
            <p:nvPr/>
          </p:nvCxnSpPr>
          <p:spPr>
            <a:xfrm>
              <a:off x="9510025" y="1205477"/>
              <a:ext cx="0" cy="396240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sp>
        <p:nvSpPr>
          <p:cNvPr id="14" name="楕円 13">
            <a:extLst>
              <a:ext uri="{FF2B5EF4-FFF2-40B4-BE49-F238E27FC236}">
                <a16:creationId xmlns:a16="http://schemas.microsoft.com/office/drawing/2014/main" id="{989F3C15-CD7F-513F-3061-94526506A661}"/>
              </a:ext>
            </a:extLst>
          </p:cNvPr>
          <p:cNvSpPr/>
          <p:nvPr/>
        </p:nvSpPr>
        <p:spPr>
          <a:xfrm>
            <a:off x="2667807" y="3223594"/>
            <a:ext cx="357052" cy="226423"/>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左 15">
            <a:extLst>
              <a:ext uri="{FF2B5EF4-FFF2-40B4-BE49-F238E27FC236}">
                <a16:creationId xmlns:a16="http://schemas.microsoft.com/office/drawing/2014/main" id="{8AD196D6-4492-2735-3542-5F4BA5C5A4A4}"/>
              </a:ext>
            </a:extLst>
          </p:cNvPr>
          <p:cNvSpPr/>
          <p:nvPr/>
        </p:nvSpPr>
        <p:spPr>
          <a:xfrm>
            <a:off x="8719127" y="5615709"/>
            <a:ext cx="2142837" cy="628073"/>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offence</a:t>
            </a:r>
            <a:endParaRPr kumimoji="1" lang="ja-JP" altLang="en-US" dirty="0"/>
          </a:p>
        </p:txBody>
      </p:sp>
      <p:sp>
        <p:nvSpPr>
          <p:cNvPr id="17" name="テキスト ボックス 16">
            <a:extLst>
              <a:ext uri="{FF2B5EF4-FFF2-40B4-BE49-F238E27FC236}">
                <a16:creationId xmlns:a16="http://schemas.microsoft.com/office/drawing/2014/main" id="{7DF9C9FB-19D8-67E3-25DF-E248E6600833}"/>
              </a:ext>
            </a:extLst>
          </p:cNvPr>
          <p:cNvSpPr txBox="1"/>
          <p:nvPr/>
        </p:nvSpPr>
        <p:spPr>
          <a:xfrm>
            <a:off x="635131" y="3622875"/>
            <a:ext cx="1145307" cy="369332"/>
          </a:xfrm>
          <a:prstGeom prst="rect">
            <a:avLst/>
          </a:prstGeom>
          <a:noFill/>
        </p:spPr>
        <p:txBody>
          <a:bodyPr wrap="square" rtlCol="0">
            <a:spAutoFit/>
          </a:bodyPr>
          <a:lstStyle/>
          <a:p>
            <a:r>
              <a:rPr kumimoji="1" lang="en-US" altLang="ja-JP" dirty="0"/>
              <a:t>Blitzer</a:t>
            </a:r>
            <a:endParaRPr kumimoji="1" lang="ja-JP" altLang="en-US" dirty="0"/>
          </a:p>
        </p:txBody>
      </p:sp>
      <p:sp>
        <p:nvSpPr>
          <p:cNvPr id="19" name="テキスト ボックス 18">
            <a:extLst>
              <a:ext uri="{FF2B5EF4-FFF2-40B4-BE49-F238E27FC236}">
                <a16:creationId xmlns:a16="http://schemas.microsoft.com/office/drawing/2014/main" id="{AED2AF2B-BFDD-6032-3D86-FDDF0F3F2CD0}"/>
              </a:ext>
            </a:extLst>
          </p:cNvPr>
          <p:cNvSpPr txBox="1"/>
          <p:nvPr/>
        </p:nvSpPr>
        <p:spPr>
          <a:xfrm>
            <a:off x="4935310" y="2767780"/>
            <a:ext cx="1145307" cy="369332"/>
          </a:xfrm>
          <a:prstGeom prst="rect">
            <a:avLst/>
          </a:prstGeom>
          <a:noFill/>
        </p:spPr>
        <p:txBody>
          <a:bodyPr wrap="square" rtlCol="0">
            <a:spAutoFit/>
          </a:bodyPr>
          <a:lstStyle/>
          <a:p>
            <a:r>
              <a:rPr lang="en-US" altLang="ja-JP" dirty="0">
                <a:solidFill>
                  <a:schemeClr val="accent6"/>
                </a:solidFill>
              </a:rPr>
              <a:t>R</a:t>
            </a:r>
          </a:p>
        </p:txBody>
      </p:sp>
      <p:sp>
        <p:nvSpPr>
          <p:cNvPr id="20" name="テキスト ボックス 19">
            <a:extLst>
              <a:ext uri="{FF2B5EF4-FFF2-40B4-BE49-F238E27FC236}">
                <a16:creationId xmlns:a16="http://schemas.microsoft.com/office/drawing/2014/main" id="{1C2BB6CE-8E84-C0E3-2EE2-34A2CD751149}"/>
              </a:ext>
            </a:extLst>
          </p:cNvPr>
          <p:cNvSpPr txBox="1"/>
          <p:nvPr/>
        </p:nvSpPr>
        <p:spPr>
          <a:xfrm>
            <a:off x="2032238" y="921424"/>
            <a:ext cx="520276" cy="369332"/>
          </a:xfrm>
          <a:prstGeom prst="rect">
            <a:avLst/>
          </a:prstGeom>
          <a:solidFill>
            <a:schemeClr val="tx1">
              <a:lumMod val="50000"/>
              <a:lumOff val="50000"/>
            </a:schemeClr>
          </a:solidFill>
        </p:spPr>
        <p:txBody>
          <a:bodyPr wrap="square" rtlCol="0">
            <a:spAutoFit/>
          </a:bodyPr>
          <a:lstStyle/>
          <a:p>
            <a:r>
              <a:rPr lang="en-US" altLang="ja-JP" dirty="0">
                <a:solidFill>
                  <a:srgbClr val="FFFF00"/>
                </a:solidFill>
              </a:rPr>
              <a:t>DJ</a:t>
            </a:r>
          </a:p>
        </p:txBody>
      </p:sp>
      <p:sp>
        <p:nvSpPr>
          <p:cNvPr id="21" name="テキスト ボックス 20">
            <a:extLst>
              <a:ext uri="{FF2B5EF4-FFF2-40B4-BE49-F238E27FC236}">
                <a16:creationId xmlns:a16="http://schemas.microsoft.com/office/drawing/2014/main" id="{D9493F6D-8AFA-F190-D58B-3F1C4CC7312D}"/>
              </a:ext>
            </a:extLst>
          </p:cNvPr>
          <p:cNvSpPr txBox="1"/>
          <p:nvPr/>
        </p:nvSpPr>
        <p:spPr>
          <a:xfrm>
            <a:off x="752955" y="984954"/>
            <a:ext cx="1145307" cy="369332"/>
          </a:xfrm>
          <a:prstGeom prst="rect">
            <a:avLst/>
          </a:prstGeom>
          <a:noFill/>
        </p:spPr>
        <p:txBody>
          <a:bodyPr wrap="square" rtlCol="0">
            <a:spAutoFit/>
          </a:bodyPr>
          <a:lstStyle/>
          <a:p>
            <a:r>
              <a:rPr lang="en-US" altLang="ja-JP" dirty="0">
                <a:solidFill>
                  <a:schemeClr val="tx2">
                    <a:lumMod val="50000"/>
                    <a:lumOff val="50000"/>
                  </a:schemeClr>
                </a:solidFill>
              </a:rPr>
              <a:t>SJ</a:t>
            </a:r>
          </a:p>
        </p:txBody>
      </p:sp>
      <p:sp>
        <p:nvSpPr>
          <p:cNvPr id="22" name="テキスト ボックス 21">
            <a:extLst>
              <a:ext uri="{FF2B5EF4-FFF2-40B4-BE49-F238E27FC236}">
                <a16:creationId xmlns:a16="http://schemas.microsoft.com/office/drawing/2014/main" id="{93935D35-372B-6ED8-C42F-34E7EF0B0233}"/>
              </a:ext>
            </a:extLst>
          </p:cNvPr>
          <p:cNvSpPr txBox="1"/>
          <p:nvPr/>
        </p:nvSpPr>
        <p:spPr>
          <a:xfrm>
            <a:off x="2089364" y="5285927"/>
            <a:ext cx="1145307" cy="369332"/>
          </a:xfrm>
          <a:prstGeom prst="rect">
            <a:avLst/>
          </a:prstGeom>
          <a:noFill/>
        </p:spPr>
        <p:txBody>
          <a:bodyPr wrap="square" rtlCol="0">
            <a:spAutoFit/>
          </a:bodyPr>
          <a:lstStyle/>
          <a:p>
            <a:r>
              <a:rPr lang="en-US" altLang="ja-JP" dirty="0">
                <a:solidFill>
                  <a:schemeClr val="accent2"/>
                </a:solidFill>
              </a:rPr>
              <a:t>FJ</a:t>
            </a:r>
          </a:p>
        </p:txBody>
      </p:sp>
      <p:cxnSp>
        <p:nvCxnSpPr>
          <p:cNvPr id="24" name="直線コネクタ 23">
            <a:extLst>
              <a:ext uri="{FF2B5EF4-FFF2-40B4-BE49-F238E27FC236}">
                <a16:creationId xmlns:a16="http://schemas.microsoft.com/office/drawing/2014/main" id="{3B8C4400-E367-5C1F-81E4-F43FFE1C9F36}"/>
              </a:ext>
            </a:extLst>
          </p:cNvPr>
          <p:cNvCxnSpPr/>
          <p:nvPr/>
        </p:nvCxnSpPr>
        <p:spPr>
          <a:xfrm>
            <a:off x="1472911" y="1316038"/>
            <a:ext cx="0" cy="39650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37" name="平行四辺形 36">
            <a:extLst>
              <a:ext uri="{FF2B5EF4-FFF2-40B4-BE49-F238E27FC236}">
                <a16:creationId xmlns:a16="http://schemas.microsoft.com/office/drawing/2014/main" id="{645D0C4D-105B-D4B5-0092-8699596048BD}"/>
              </a:ext>
            </a:extLst>
          </p:cNvPr>
          <p:cNvSpPr/>
          <p:nvPr/>
        </p:nvSpPr>
        <p:spPr>
          <a:xfrm rot="20697644">
            <a:off x="1380137" y="3335000"/>
            <a:ext cx="2096366" cy="391935"/>
          </a:xfrm>
          <a:prstGeom prst="parallelogram">
            <a:avLst/>
          </a:prstGeom>
          <a:solidFill>
            <a:schemeClr val="accent6">
              <a:alpha val="2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コネクタ 2">
            <a:extLst>
              <a:ext uri="{FF2B5EF4-FFF2-40B4-BE49-F238E27FC236}">
                <a16:creationId xmlns:a16="http://schemas.microsoft.com/office/drawing/2014/main" id="{FDDB6B5F-39F7-CE29-90BD-592F8E19C027}"/>
              </a:ext>
            </a:extLst>
          </p:cNvPr>
          <p:cNvCxnSpPr/>
          <p:nvPr/>
        </p:nvCxnSpPr>
        <p:spPr>
          <a:xfrm>
            <a:off x="4665348" y="1354286"/>
            <a:ext cx="0" cy="396504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2" name="テキスト ボックス 1">
            <a:extLst>
              <a:ext uri="{FF2B5EF4-FFF2-40B4-BE49-F238E27FC236}">
                <a16:creationId xmlns:a16="http://schemas.microsoft.com/office/drawing/2014/main" id="{87DD79EE-23CC-3391-3306-677A21456110}"/>
              </a:ext>
            </a:extLst>
          </p:cNvPr>
          <p:cNvSpPr txBox="1"/>
          <p:nvPr/>
        </p:nvSpPr>
        <p:spPr>
          <a:xfrm>
            <a:off x="3319756" y="3134015"/>
            <a:ext cx="1145307" cy="369332"/>
          </a:xfrm>
          <a:prstGeom prst="rect">
            <a:avLst/>
          </a:prstGeom>
          <a:noFill/>
        </p:spPr>
        <p:txBody>
          <a:bodyPr wrap="square" rtlCol="0">
            <a:spAutoFit/>
          </a:bodyPr>
          <a:lstStyle/>
          <a:p>
            <a:r>
              <a:rPr lang="en-US" altLang="ja-JP" dirty="0"/>
              <a:t>QB</a:t>
            </a:r>
          </a:p>
        </p:txBody>
      </p:sp>
      <p:sp>
        <p:nvSpPr>
          <p:cNvPr id="5" name="テキスト ボックス 4">
            <a:extLst>
              <a:ext uri="{FF2B5EF4-FFF2-40B4-BE49-F238E27FC236}">
                <a16:creationId xmlns:a16="http://schemas.microsoft.com/office/drawing/2014/main" id="{F9E2DC24-AE1A-CE38-1587-BDC0519CFF55}"/>
              </a:ext>
            </a:extLst>
          </p:cNvPr>
          <p:cNvSpPr txBox="1"/>
          <p:nvPr/>
        </p:nvSpPr>
        <p:spPr>
          <a:xfrm flipH="1">
            <a:off x="3374900" y="149257"/>
            <a:ext cx="2401458" cy="900246"/>
          </a:xfrm>
          <a:prstGeom prst="rect">
            <a:avLst/>
          </a:prstGeom>
          <a:solidFill>
            <a:schemeClr val="bg2">
              <a:lumMod val="75000"/>
            </a:schemeClr>
          </a:solidFill>
          <a:ln>
            <a:solidFill>
              <a:srgbClr val="FFFF00"/>
            </a:solidFill>
          </a:ln>
        </p:spPr>
        <p:txBody>
          <a:bodyPr wrap="square" rtlCol="0">
            <a:spAutoFit/>
          </a:bodyPr>
          <a:lstStyle/>
          <a:p>
            <a:r>
              <a:rPr kumimoji="1" lang="ja-JP" altLang="en-US" sz="1050" dirty="0">
                <a:solidFill>
                  <a:srgbClr val="FFFF00"/>
                </a:solidFill>
              </a:rPr>
              <a:t>もっと距離が短く、</a:t>
            </a:r>
            <a:r>
              <a:rPr kumimoji="1" lang="en-US" altLang="ja-JP" sz="1050" dirty="0">
                <a:solidFill>
                  <a:srgbClr val="FFFF00"/>
                </a:solidFill>
              </a:rPr>
              <a:t>DJ</a:t>
            </a:r>
            <a:r>
              <a:rPr kumimoji="1" lang="ja-JP" altLang="en-US" sz="1050" dirty="0">
                <a:solidFill>
                  <a:srgbClr val="FFFF00"/>
                </a:solidFill>
              </a:rPr>
              <a:t>の方がエンドライン近い場合は、プレーが正当に始まったことを確認してから</a:t>
            </a:r>
            <a:r>
              <a:rPr kumimoji="1" lang="en-US" altLang="ja-JP" sz="1050" dirty="0">
                <a:solidFill>
                  <a:srgbClr val="FFFF00"/>
                </a:solidFill>
              </a:rPr>
              <a:t>DJ</a:t>
            </a:r>
            <a:r>
              <a:rPr kumimoji="1" lang="ja-JP" altLang="en-US" sz="1050" dirty="0">
                <a:solidFill>
                  <a:srgbClr val="FFFF00"/>
                </a:solidFill>
              </a:rPr>
              <a:t>がエンドラインまで移動して</a:t>
            </a:r>
            <a:r>
              <a:rPr kumimoji="1" lang="en-US" altLang="ja-JP" sz="1050" dirty="0">
                <a:solidFill>
                  <a:srgbClr val="FFFF00"/>
                </a:solidFill>
              </a:rPr>
              <a:t>TD</a:t>
            </a:r>
            <a:r>
              <a:rPr kumimoji="1" lang="ja-JP" altLang="en-US" sz="1050">
                <a:solidFill>
                  <a:srgbClr val="FFFF00"/>
                </a:solidFill>
              </a:rPr>
              <a:t>したかどうかを意識して判定を行う</a:t>
            </a:r>
            <a:endParaRPr kumimoji="1" lang="en-US" altLang="ja-JP" sz="1050" dirty="0">
              <a:solidFill>
                <a:srgbClr val="FFFF00"/>
              </a:solidFill>
            </a:endParaRPr>
          </a:p>
        </p:txBody>
      </p:sp>
      <p:sp>
        <p:nvSpPr>
          <p:cNvPr id="8" name="テキスト ボックス 7">
            <a:extLst>
              <a:ext uri="{FF2B5EF4-FFF2-40B4-BE49-F238E27FC236}">
                <a16:creationId xmlns:a16="http://schemas.microsoft.com/office/drawing/2014/main" id="{408754BB-43C6-B5CB-739B-257BA991A5A6}"/>
              </a:ext>
            </a:extLst>
          </p:cNvPr>
          <p:cNvSpPr txBox="1"/>
          <p:nvPr/>
        </p:nvSpPr>
        <p:spPr>
          <a:xfrm flipH="1">
            <a:off x="2609175" y="5401343"/>
            <a:ext cx="1438620" cy="253916"/>
          </a:xfrm>
          <a:prstGeom prst="rect">
            <a:avLst/>
          </a:prstGeom>
          <a:solidFill>
            <a:srgbClr val="FFC000">
              <a:alpha val="23000"/>
            </a:srgbClr>
          </a:solidFill>
          <a:ln>
            <a:solidFill>
              <a:schemeClr val="accent2"/>
            </a:solidFill>
          </a:ln>
        </p:spPr>
        <p:txBody>
          <a:bodyPr wrap="square" rtlCol="0">
            <a:spAutoFit/>
          </a:bodyPr>
          <a:lstStyle/>
          <a:p>
            <a:r>
              <a:rPr lang="ja-JP" altLang="en-US" sz="1050" dirty="0">
                <a:solidFill>
                  <a:schemeClr val="accent2"/>
                </a:solidFill>
              </a:rPr>
              <a:t>ゲームクロック</a:t>
            </a:r>
            <a:endParaRPr kumimoji="1" lang="ja-JP" altLang="en-US" sz="1050" dirty="0">
              <a:solidFill>
                <a:schemeClr val="accent2"/>
              </a:solidFill>
            </a:endParaRPr>
          </a:p>
        </p:txBody>
      </p:sp>
      <p:sp>
        <p:nvSpPr>
          <p:cNvPr id="11" name="テキスト ボックス 10">
            <a:extLst>
              <a:ext uri="{FF2B5EF4-FFF2-40B4-BE49-F238E27FC236}">
                <a16:creationId xmlns:a16="http://schemas.microsoft.com/office/drawing/2014/main" id="{FD11C812-4F01-21D7-7470-4D6C4F779C91}"/>
              </a:ext>
            </a:extLst>
          </p:cNvPr>
          <p:cNvSpPr txBox="1"/>
          <p:nvPr/>
        </p:nvSpPr>
        <p:spPr>
          <a:xfrm flipH="1">
            <a:off x="53886" y="1365905"/>
            <a:ext cx="822291" cy="1061829"/>
          </a:xfrm>
          <a:prstGeom prst="rect">
            <a:avLst/>
          </a:prstGeom>
          <a:solidFill>
            <a:schemeClr val="accent4">
              <a:lumMod val="20000"/>
              <a:lumOff val="80000"/>
            </a:schemeClr>
          </a:solidFill>
          <a:ln>
            <a:solidFill>
              <a:srgbClr val="0070C0"/>
            </a:solidFill>
          </a:ln>
        </p:spPr>
        <p:txBody>
          <a:bodyPr wrap="square" rtlCol="0">
            <a:spAutoFit/>
          </a:bodyPr>
          <a:lstStyle/>
          <a:p>
            <a:r>
              <a:rPr kumimoji="1" lang="en-US" altLang="ja-JP" sz="1050" dirty="0">
                <a:solidFill>
                  <a:srgbClr val="0070C0"/>
                </a:solidFill>
              </a:rPr>
              <a:t>25</a:t>
            </a:r>
            <a:r>
              <a:rPr kumimoji="1" lang="ja-JP" altLang="en-US" sz="1050" dirty="0">
                <a:solidFill>
                  <a:srgbClr val="0070C0"/>
                </a:solidFill>
              </a:rPr>
              <a:t>秒（発声で）</a:t>
            </a:r>
          </a:p>
          <a:p>
            <a:r>
              <a:rPr kumimoji="1" lang="ja-JP" altLang="en-US" sz="1050" dirty="0">
                <a:solidFill>
                  <a:srgbClr val="0070C0"/>
                </a:solidFill>
              </a:rPr>
              <a:t>チームタイムアウト</a:t>
            </a:r>
          </a:p>
          <a:p>
            <a:r>
              <a:rPr kumimoji="1" lang="ja-JP" altLang="en-US" sz="1050" dirty="0">
                <a:solidFill>
                  <a:srgbClr val="0070C0"/>
                </a:solidFill>
              </a:rPr>
              <a:t>（</a:t>
            </a:r>
            <a:r>
              <a:rPr kumimoji="1" lang="en-US" altLang="ja-JP" sz="1050" dirty="0">
                <a:solidFill>
                  <a:srgbClr val="0070C0"/>
                </a:solidFill>
              </a:rPr>
              <a:t>60</a:t>
            </a:r>
            <a:r>
              <a:rPr kumimoji="1" lang="ja-JP" altLang="en-US" sz="1050" dirty="0">
                <a:solidFill>
                  <a:srgbClr val="0070C0"/>
                </a:solidFill>
              </a:rPr>
              <a:t>秒）</a:t>
            </a:r>
          </a:p>
        </p:txBody>
      </p:sp>
      <p:sp>
        <p:nvSpPr>
          <p:cNvPr id="12" name="テキスト ボックス 11">
            <a:extLst>
              <a:ext uri="{FF2B5EF4-FFF2-40B4-BE49-F238E27FC236}">
                <a16:creationId xmlns:a16="http://schemas.microsoft.com/office/drawing/2014/main" id="{5DF9C298-B8E6-9913-2C0C-CD0E0EE3A197}"/>
              </a:ext>
            </a:extLst>
          </p:cNvPr>
          <p:cNvSpPr txBox="1"/>
          <p:nvPr/>
        </p:nvSpPr>
        <p:spPr>
          <a:xfrm flipH="1">
            <a:off x="1472911" y="5675712"/>
            <a:ext cx="3588518" cy="577081"/>
          </a:xfrm>
          <a:prstGeom prst="rect">
            <a:avLst/>
          </a:prstGeom>
          <a:solidFill>
            <a:srgbClr val="FFC000">
              <a:alpha val="27000"/>
            </a:srgbClr>
          </a:solidFill>
          <a:ln>
            <a:solidFill>
              <a:schemeClr val="accent2"/>
            </a:solidFill>
          </a:ln>
        </p:spPr>
        <p:txBody>
          <a:bodyPr wrap="square" rtlCol="0">
            <a:spAutoFit/>
          </a:bodyPr>
          <a:lstStyle/>
          <a:p>
            <a:r>
              <a:rPr kumimoji="1" lang="en-US" altLang="ja-JP" sz="1050" dirty="0">
                <a:solidFill>
                  <a:schemeClr val="accent2"/>
                </a:solidFill>
              </a:rPr>
              <a:t>PAT1</a:t>
            </a:r>
            <a:r>
              <a:rPr kumimoji="1" lang="ja-JP" altLang="en-US" sz="1050" dirty="0">
                <a:solidFill>
                  <a:schemeClr val="accent2"/>
                </a:solidFill>
              </a:rPr>
              <a:t>点の場合も、</a:t>
            </a:r>
            <a:r>
              <a:rPr kumimoji="1" lang="en-US" altLang="ja-JP" sz="1050" dirty="0">
                <a:solidFill>
                  <a:schemeClr val="accent2"/>
                </a:solidFill>
              </a:rPr>
              <a:t>FJ</a:t>
            </a:r>
            <a:r>
              <a:rPr kumimoji="1" lang="ja-JP" altLang="en-US" sz="1050" dirty="0">
                <a:solidFill>
                  <a:schemeClr val="accent2"/>
                </a:solidFill>
              </a:rPr>
              <a:t>はブリッツが正当に行われたことを確認したらエンドラインまで移動して</a:t>
            </a:r>
            <a:r>
              <a:rPr kumimoji="1" lang="en-US" altLang="ja-JP" sz="1050" dirty="0">
                <a:solidFill>
                  <a:schemeClr val="accent2"/>
                </a:solidFill>
              </a:rPr>
              <a:t>TD</a:t>
            </a:r>
            <a:r>
              <a:rPr kumimoji="1" lang="ja-JP" altLang="en-US" sz="1050" dirty="0">
                <a:solidFill>
                  <a:schemeClr val="accent2"/>
                </a:solidFill>
              </a:rPr>
              <a:t>したかどうかを強く意識した判定を行う</a:t>
            </a:r>
          </a:p>
        </p:txBody>
      </p:sp>
      <p:sp>
        <p:nvSpPr>
          <p:cNvPr id="18" name="テキスト ボックス 17">
            <a:extLst>
              <a:ext uri="{FF2B5EF4-FFF2-40B4-BE49-F238E27FC236}">
                <a16:creationId xmlns:a16="http://schemas.microsoft.com/office/drawing/2014/main" id="{0E5CC6D0-5249-1F6A-1ECA-05669DFDE629}"/>
              </a:ext>
            </a:extLst>
          </p:cNvPr>
          <p:cNvSpPr txBox="1"/>
          <p:nvPr/>
        </p:nvSpPr>
        <p:spPr>
          <a:xfrm flipH="1">
            <a:off x="207718" y="155827"/>
            <a:ext cx="2401457" cy="738664"/>
          </a:xfrm>
          <a:prstGeom prst="rect">
            <a:avLst/>
          </a:prstGeom>
          <a:solidFill>
            <a:schemeClr val="accent4">
              <a:lumMod val="20000"/>
              <a:lumOff val="80000"/>
            </a:schemeClr>
          </a:solidFill>
          <a:ln>
            <a:solidFill>
              <a:srgbClr val="0070C0"/>
            </a:solidFill>
          </a:ln>
        </p:spPr>
        <p:txBody>
          <a:bodyPr wrap="square" rtlCol="0">
            <a:spAutoFit/>
          </a:bodyPr>
          <a:lstStyle/>
          <a:p>
            <a:r>
              <a:rPr kumimoji="1" lang="en-US" altLang="ja-JP" sz="1050" dirty="0">
                <a:solidFill>
                  <a:srgbClr val="0070C0"/>
                </a:solidFill>
              </a:rPr>
              <a:t>PAT1</a:t>
            </a:r>
            <a:r>
              <a:rPr kumimoji="1" lang="ja-JP" altLang="en-US" sz="1050" dirty="0">
                <a:solidFill>
                  <a:srgbClr val="0070C0"/>
                </a:solidFill>
              </a:rPr>
              <a:t>点の場合も</a:t>
            </a:r>
            <a:r>
              <a:rPr kumimoji="1" lang="en-US" altLang="ja-JP" sz="1050" dirty="0">
                <a:solidFill>
                  <a:srgbClr val="0070C0"/>
                </a:solidFill>
              </a:rPr>
              <a:t>SJ</a:t>
            </a:r>
            <a:r>
              <a:rPr kumimoji="1" lang="ja-JP" altLang="en-US" sz="1050" dirty="0">
                <a:solidFill>
                  <a:srgbClr val="0070C0"/>
                </a:solidFill>
              </a:rPr>
              <a:t>はサイドラインとタッチラインのコーナーに位置し、レシーバーがタッチラインを割ったかどうかを意識して判定を行う。</a:t>
            </a:r>
          </a:p>
        </p:txBody>
      </p:sp>
    </p:spTree>
    <p:extLst>
      <p:ext uri="{BB962C8B-B14F-4D97-AF65-F5344CB8AC3E}">
        <p14:creationId xmlns:p14="http://schemas.microsoft.com/office/powerpoint/2010/main" val="29371129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667</TotalTime>
  <Words>1176</Words>
  <Application>Microsoft Office PowerPoint</Application>
  <PresentationFormat>ワイド画面</PresentationFormat>
  <Paragraphs>167</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芹澤　周</dc:creator>
  <cp:lastModifiedBy>湘南電設 湘南電設</cp:lastModifiedBy>
  <cp:revision>7</cp:revision>
  <dcterms:created xsi:type="dcterms:W3CDTF">2024-03-06T10:04:41Z</dcterms:created>
  <dcterms:modified xsi:type="dcterms:W3CDTF">2024-03-13T06:48:24Z</dcterms:modified>
</cp:coreProperties>
</file>